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1" r:id="rId3"/>
    <p:sldId id="263" r:id="rId4"/>
    <p:sldId id="276" r:id="rId5"/>
    <p:sldId id="264" r:id="rId6"/>
    <p:sldId id="269" r:id="rId7"/>
    <p:sldId id="273" r:id="rId8"/>
    <p:sldId id="275" r:id="rId9"/>
    <p:sldId id="27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DDDDD"/>
    <a:srgbClr val="58B4A2"/>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46" autoAdjust="0"/>
  </p:normalViewPr>
  <p:slideViewPr>
    <p:cSldViewPr>
      <p:cViewPr varScale="1">
        <p:scale>
          <a:sx n="65" d="100"/>
          <a:sy n="65" d="100"/>
        </p:scale>
        <p:origin x="-98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A0F2C4-151F-4148-92D6-3CD11B4D565E}" type="datetimeFigureOut">
              <a:rPr lang="en-IE" smtClean="0"/>
              <a:pPr/>
              <a:t>16/09/2014</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692A35-6F76-4CE1-B7FF-FC5710076BCC}" type="slidenum">
              <a:rPr lang="en-IE" smtClean="0"/>
              <a:pPr/>
              <a:t>‹#›</a:t>
            </a:fld>
            <a:endParaRPr lang="en-IE"/>
          </a:p>
        </p:txBody>
      </p:sp>
    </p:spTree>
    <p:extLst>
      <p:ext uri="{BB962C8B-B14F-4D97-AF65-F5344CB8AC3E}">
        <p14:creationId xmlns:p14="http://schemas.microsoft.com/office/powerpoint/2010/main" xmlns="" val="2101102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ost.eu/domains_actions/isch/Actions/IS1403" TargetMode="External"/><Relationship Id="rId7" Type="http://schemas.openxmlformats.org/officeDocument/2006/relationships/hyperlink" Target="http://www.cost.eu/service/glossary/Action"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citywatch.ie/" TargetMode="External"/><Relationship Id="rId5" Type="http://schemas.openxmlformats.org/officeDocument/2006/relationships/hyperlink" Target="http://www.maynoothuniversity.ie/progcity/" TargetMode="External"/><Relationship Id="rId4" Type="http://schemas.openxmlformats.org/officeDocument/2006/relationships/hyperlink" Target="http://marnetproject.eu/"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Transformations towards Sustainability theme goes beyond assessing and implementing current responses to global change and meeting gaps in development needs. It will consider the more fundamental and innovative long-term transformations that are needed to move towards a sustainable future.</a:t>
            </a:r>
          </a:p>
          <a:p>
            <a:r>
              <a:rPr lang="en-IE" dirty="0" smtClean="0"/>
              <a:t>Future Earth will develop knowledge to understand, implement and evaluate these transformations. This might include significant shifts in political, economic and cultural values, changes in institutional structures and individual behaviours, large-scale systems changes and technological innovations that reduce the rate, scale and magnitude of global environmental change and its consequences.  </a:t>
            </a:r>
          </a:p>
          <a:p>
            <a:r>
              <a:rPr lang="en-IE" dirty="0" smtClean="0"/>
              <a:t>Understanding the many feedbacks from human responses and governance to earth system processes requires close collaboration between natural and social scientists. Projecting the impacts of energy policy or ecosystem management on biogeochemical cycles and biodiversity is one area where interdisciplinary work is essential. Another is understanding how policy and international agreements shape demands for on-going monitoring of greenhouse gas emissions. Identifying the social and cultural consequences of different response strategies is an important focus.  </a:t>
            </a:r>
          </a:p>
          <a:p>
            <a:r>
              <a:rPr lang="en-IE" dirty="0" smtClean="0"/>
              <a:t>Responding to global environmental change is not just a matter for national governments but also for local governments and international organizations, civil society, the private sector, and individuals. The Transformations towards Sustainability research theme requires partnerships that engage a wide range of stakeholders who are working on sustainable futures, including communities, businesses, humanitarian and conservation groups, and cultural leaders.</a:t>
            </a:r>
          </a:p>
          <a:p>
            <a:endParaRPr lang="en-IE" dirty="0"/>
          </a:p>
        </p:txBody>
      </p:sp>
      <p:sp>
        <p:nvSpPr>
          <p:cNvPr id="4" name="Slide Number Placeholder 3"/>
          <p:cNvSpPr>
            <a:spLocks noGrp="1"/>
          </p:cNvSpPr>
          <p:nvPr>
            <p:ph type="sldNum" sz="quarter" idx="10"/>
          </p:nvPr>
        </p:nvSpPr>
        <p:spPr/>
        <p:txBody>
          <a:bodyPr/>
          <a:lstStyle/>
          <a:p>
            <a:fld id="{034FFBF0-1F58-42B7-9D02-D32E23013B73}" type="slidenum">
              <a:rPr lang="en-IE" smtClean="0"/>
              <a:pPr/>
              <a:t>2</a:t>
            </a:fld>
            <a:endParaRPr lang="en-IE"/>
          </a:p>
        </p:txBody>
      </p:sp>
    </p:spTree>
    <p:extLst>
      <p:ext uri="{BB962C8B-B14F-4D97-AF65-F5344CB8AC3E}">
        <p14:creationId xmlns:p14="http://schemas.microsoft.com/office/powerpoint/2010/main" xmlns="" val="1020485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Research under the Transformations Towards Sustainability theme will advance understanding of the following questions, and many related ones:</a:t>
            </a:r>
          </a:p>
          <a:p>
            <a:r>
              <a:rPr lang="en-IE" dirty="0" smtClean="0"/>
              <a:t>How can governance and decision-making be aligned across different levels, issues, and places to manage global environmental change and promote sustainable development? What is known about the successes and failures of different actors in managing global environmental change, at different scales, and using different strategies?</a:t>
            </a:r>
          </a:p>
          <a:p>
            <a:r>
              <a:rPr lang="en-IE" dirty="0" smtClean="0"/>
              <a:t>Can technologies provide viable solutions to global environmental change and promote sustainable development? What are the opportunities, risks and perceptions associated with emerging technologies such as geo-engineering or synthetic biology? How can technology and infrastructure choices be combined with changes in institutions and behaviours to achieve low carbon transitions, food security and safe water?</a:t>
            </a:r>
          </a:p>
          <a:p>
            <a:r>
              <a:rPr lang="en-IE" dirty="0" smtClean="0"/>
              <a:t>How do values, beliefs and worldviews influence individual and collective behaviour to more sustainable and mindful lifestyles, patterns of trade, production and consumption? What triggers and facilitates deliberate transformations at the individual, organizational, and systems levels; what socio-political and ecological risks does it entail?</a:t>
            </a:r>
          </a:p>
          <a:p>
            <a:r>
              <a:rPr lang="en-IE" dirty="0" smtClean="0"/>
              <a:t>What do we know about past transformations of the Earth System, as well as in ideas, technology and economy and how can the knowledge and lessons learned guide future choices?</a:t>
            </a:r>
          </a:p>
          <a:p>
            <a:r>
              <a:rPr lang="en-IE" dirty="0" smtClean="0"/>
              <a:t>What are the longer-term pathways towards sustainable urban futures and landscapes, successful and sustainable ‘blue’ societies, and a green economy?</a:t>
            </a:r>
          </a:p>
          <a:p>
            <a:r>
              <a:rPr lang="en-IE" dirty="0" smtClean="0"/>
              <a:t>What are the implications of global environmental change for conservation of species and landscapes including the possibilities for restoration, reversal of degradation and relocation?</a:t>
            </a:r>
          </a:p>
          <a:p>
            <a:r>
              <a:rPr lang="en-IE" dirty="0" smtClean="0"/>
              <a:t>How can the Earth and social system adapt to environmental changes that could include warming of more than 4°C over the next century?</a:t>
            </a:r>
          </a:p>
          <a:p>
            <a:r>
              <a:rPr lang="en-IE" dirty="0" smtClean="0"/>
              <a:t>Can our present economic systems, ideas and development practices provide the necessary framework to achieve global sustainability and if not, what can be done to transform economic systems, measures, goals and development policies for global sustainability?</a:t>
            </a:r>
          </a:p>
          <a:p>
            <a:r>
              <a:rPr lang="en-IE" dirty="0" smtClean="0"/>
              <a:t>What are the implications of efforts to govern and manage the Earth system for sustainability for scientific observations, monitoring, indicators and analysis? What science is needed to evaluate and assess policies and facilitate and legitimise transformation?</a:t>
            </a:r>
          </a:p>
          <a:p>
            <a:r>
              <a:rPr lang="en-IE" dirty="0" smtClean="0"/>
              <a:t>How can the massive volume of new geophysical, biological, and social data, including local knowledge and social media be managed and analysed so as to provide new insights into the causes, nature and consequences of global environmental change and to facilitate the identification and diffusion of solutions?</a:t>
            </a:r>
          </a:p>
          <a:p>
            <a:endParaRPr lang="en-IE" dirty="0"/>
          </a:p>
        </p:txBody>
      </p:sp>
      <p:sp>
        <p:nvSpPr>
          <p:cNvPr id="4" name="Slide Number Placeholder 3"/>
          <p:cNvSpPr>
            <a:spLocks noGrp="1"/>
          </p:cNvSpPr>
          <p:nvPr>
            <p:ph type="sldNum" sz="quarter" idx="10"/>
          </p:nvPr>
        </p:nvSpPr>
        <p:spPr/>
        <p:txBody>
          <a:bodyPr/>
          <a:lstStyle/>
          <a:p>
            <a:fld id="{034FFBF0-1F58-42B7-9D02-D32E23013B73}" type="slidenum">
              <a:rPr lang="en-IE" smtClean="0"/>
              <a:pPr/>
              <a:t>3</a:t>
            </a:fld>
            <a:endParaRPr lang="en-IE"/>
          </a:p>
        </p:txBody>
      </p:sp>
    </p:spTree>
    <p:extLst>
      <p:ext uri="{BB962C8B-B14F-4D97-AF65-F5344CB8AC3E}">
        <p14:creationId xmlns:p14="http://schemas.microsoft.com/office/powerpoint/2010/main" xmlns="" val="4182753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smtClean="0"/>
              <a:t>Magic concepts suggested to reform strategy for improved public policy</a:t>
            </a:r>
          </a:p>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smtClean="0"/>
              <a:t>Spectrum of co-production (Sheila </a:t>
            </a:r>
            <a:r>
              <a:rPr lang="en-IE" sz="1200" dirty="0" err="1" smtClean="0"/>
              <a:t>Jasanoff</a:t>
            </a:r>
            <a:r>
              <a:rPr lang="en-IE" sz="12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smtClean="0"/>
              <a:t>Co-production - ways in which science, knowledge, social order and society are produced together.</a:t>
            </a:r>
          </a:p>
          <a:p>
            <a:pPr marL="0" marR="0" lvl="1" indent="0" algn="l" defTabSz="914400" rtl="0" eaLnBrk="1" fontAlgn="auto" latinLnBrk="0" hangingPunct="1">
              <a:lnSpc>
                <a:spcPct val="100000"/>
              </a:lnSpc>
              <a:spcBef>
                <a:spcPts val="0"/>
              </a:spcBef>
              <a:spcAft>
                <a:spcPts val="0"/>
              </a:spcAft>
              <a:buClrTx/>
              <a:buSzTx/>
              <a:buFontTx/>
              <a:buNone/>
              <a:tabLst/>
              <a:defRPr/>
            </a:pPr>
            <a:r>
              <a:rPr lang="en-IE" sz="3500" dirty="0" smtClean="0"/>
              <a:t>Politics of knowledge and a politics of ways of being (Melissa Leach, FE)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IE" sz="35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IE" sz="3500" dirty="0" smtClean="0"/>
              <a:t>Co-production has arrived – at least in the UK – politicians speeches, </a:t>
            </a:r>
            <a:r>
              <a:rPr lang="en-IE" sz="3500" dirty="0" err="1" smtClean="0"/>
              <a:t>whitehall</a:t>
            </a:r>
            <a:r>
              <a:rPr lang="en-IE" sz="3500" dirty="0" smtClean="0"/>
              <a:t> strategy</a:t>
            </a:r>
            <a:r>
              <a:rPr lang="en-IE" sz="3500" baseline="0" dirty="0" smtClean="0"/>
              <a:t> documents, think tank reports</a:t>
            </a:r>
          </a:p>
          <a:p>
            <a:pPr marL="0" marR="0" lvl="1" indent="0" algn="l" defTabSz="914400" rtl="0" eaLnBrk="1" fontAlgn="auto" latinLnBrk="0" hangingPunct="1">
              <a:lnSpc>
                <a:spcPct val="100000"/>
              </a:lnSpc>
              <a:spcBef>
                <a:spcPts val="0"/>
              </a:spcBef>
              <a:spcAft>
                <a:spcPts val="0"/>
              </a:spcAft>
              <a:buClrTx/>
              <a:buSzTx/>
              <a:buFontTx/>
              <a:buNone/>
              <a:tabLst/>
              <a:defRPr/>
            </a:pPr>
            <a:r>
              <a:rPr lang="en-IE" sz="3500" baseline="0" dirty="0" smtClean="0"/>
              <a:t>Public service users are immense, hidden resource which can be used to transform </a:t>
            </a:r>
            <a:r>
              <a:rPr lang="en-IE" sz="3500" baseline="0" dirty="0" err="1" smtClean="0"/>
              <a:t>srvices</a:t>
            </a:r>
            <a:endParaRPr lang="en-IE" sz="35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IE" sz="35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IE" sz="3500" baseline="0" dirty="0" smtClean="0"/>
              <a:t>Co-production sector in </a:t>
            </a:r>
            <a:r>
              <a:rPr lang="en-IE" sz="3500" baseline="0" dirty="0" err="1" smtClean="0"/>
              <a:t>uk</a:t>
            </a:r>
            <a:r>
              <a:rPr lang="en-IE" sz="3500" baseline="0" dirty="0" smtClean="0"/>
              <a:t> – </a:t>
            </a:r>
            <a:r>
              <a:rPr lang="en-IE" sz="3500" baseline="0" dirty="0" err="1" smtClean="0"/>
              <a:t>nef</a:t>
            </a:r>
            <a:r>
              <a:rPr lang="en-IE" sz="3500" baseline="0" dirty="0" smtClean="0"/>
              <a:t>, </a:t>
            </a:r>
            <a:r>
              <a:rPr lang="en-IE" sz="3500" baseline="0" dirty="0" err="1" smtClean="0"/>
              <a:t>nesta</a:t>
            </a:r>
            <a:endParaRPr lang="en-IE" sz="35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IE" sz="35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IE" sz="3500" baseline="0" dirty="0" smtClean="0"/>
              <a:t>self=-build; time banks</a:t>
            </a:r>
            <a:endParaRPr lang="en-IE" sz="3500" dirty="0" smtClean="0"/>
          </a:p>
          <a:p>
            <a:endParaRPr lang="en-IE" sz="1200" kern="1200" dirty="0" smtClean="0">
              <a:solidFill>
                <a:schemeClr val="tx1"/>
              </a:solidFill>
              <a:effectLst/>
              <a:latin typeface="+mn-lt"/>
              <a:ea typeface="ＭＳ Ｐゴシック" charset="-128"/>
              <a:cs typeface="ＭＳ Ｐゴシック" charset="-128"/>
            </a:endParaRPr>
          </a:p>
          <a:p>
            <a:endParaRPr lang="en-IE" sz="1200" kern="1200" dirty="0" smtClean="0">
              <a:solidFill>
                <a:schemeClr val="tx1"/>
              </a:solidFill>
              <a:effectLst/>
              <a:latin typeface="+mn-lt"/>
              <a:ea typeface="ＭＳ Ｐゴシック" charset="-128"/>
              <a:cs typeface="ＭＳ Ｐゴシック" charset="-128"/>
            </a:endParaRPr>
          </a:p>
          <a:p>
            <a:r>
              <a:rPr lang="en-IE" sz="1200" kern="1200" dirty="0" smtClean="0">
                <a:solidFill>
                  <a:schemeClr val="tx1"/>
                </a:solidFill>
                <a:effectLst/>
                <a:latin typeface="+mn-lt"/>
                <a:ea typeface="ＭＳ Ｐゴシック" charset="-128"/>
                <a:cs typeface="ＭＳ Ｐゴシック" charset="-128"/>
              </a:rPr>
              <a:t>Collective efficacy - </a:t>
            </a:r>
            <a:r>
              <a:rPr lang="en-IE" dirty="0" smtClean="0"/>
              <a:t>“shared willingness of residents to intervene and social trust, a sense of engagement and ownership of public space</a:t>
            </a:r>
            <a:r>
              <a:rPr lang="en-IE" i="1" dirty="0" smtClean="0"/>
              <a:t>”.</a:t>
            </a:r>
            <a:r>
              <a:rPr lang="en-IE" dirty="0" smtClean="0"/>
              <a:t>  </a:t>
            </a:r>
            <a:endParaRPr lang="en-IE" sz="1200" kern="1200" dirty="0" smtClean="0">
              <a:solidFill>
                <a:schemeClr val="tx1"/>
              </a:solidFill>
              <a:effectLst/>
              <a:latin typeface="+mn-lt"/>
              <a:ea typeface="ＭＳ Ｐゴシック" charset="-128"/>
              <a:cs typeface="ＭＳ Ｐゴシック" charset="-128"/>
            </a:endParaRPr>
          </a:p>
          <a:p>
            <a:endParaRPr lang="en-IE" sz="35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dirty="0" smtClean="0"/>
          </a:p>
          <a:p>
            <a:endParaRPr lang="en-IE" dirty="0" smtClean="0"/>
          </a:p>
          <a:p>
            <a:r>
              <a:rPr lang="en-IE" dirty="0" smtClean="0"/>
              <a:t>Sheila </a:t>
            </a:r>
            <a:r>
              <a:rPr lang="en-IE" dirty="0" err="1" smtClean="0"/>
              <a:t>Jasanoff</a:t>
            </a:r>
            <a:r>
              <a:rPr lang="en-IE" dirty="0" smtClean="0"/>
              <a:t>, ed. 2004. </a:t>
            </a:r>
            <a:r>
              <a:rPr lang="en-IE" i="1" dirty="0" smtClean="0"/>
              <a:t>States of Knowledge: The Co-production of Science and Social Order</a:t>
            </a:r>
            <a:r>
              <a:rPr lang="en-IE" dirty="0" smtClean="0"/>
              <a:t>. New York: Routledge.</a:t>
            </a:r>
          </a:p>
          <a:p>
            <a:r>
              <a:rPr lang="en-IE" sz="1200" b="0" i="0" u="none" strike="noStrike" kern="1200" baseline="0" dirty="0" smtClean="0">
                <a:solidFill>
                  <a:schemeClr val="tx1"/>
                </a:solidFill>
                <a:latin typeface="+mn-lt"/>
                <a:ea typeface="+mn-ea"/>
                <a:cs typeface="+mn-cs"/>
              </a:rPr>
              <a:t>‘coproduce’ policies that would be</a:t>
            </a:r>
          </a:p>
          <a:p>
            <a:r>
              <a:rPr lang="en-IE" sz="1200" b="0" i="0" u="none" strike="noStrike" kern="1200" baseline="0" dirty="0" smtClean="0">
                <a:solidFill>
                  <a:schemeClr val="tx1"/>
                </a:solidFill>
                <a:latin typeface="+mn-lt"/>
                <a:ea typeface="+mn-ea"/>
                <a:cs typeface="+mn-cs"/>
              </a:rPr>
              <a:t>more acceptable to both parties and, thus, be more effective at addressing social issues. The</a:t>
            </a:r>
          </a:p>
          <a:p>
            <a:r>
              <a:rPr lang="en-IE" sz="1200" b="0" i="0" u="none" strike="noStrike" kern="1200" baseline="0" dirty="0" smtClean="0">
                <a:solidFill>
                  <a:schemeClr val="tx1"/>
                </a:solidFill>
                <a:latin typeface="+mn-lt"/>
                <a:ea typeface="+mn-ea"/>
                <a:cs typeface="+mn-cs"/>
              </a:rPr>
              <a:t>notion of the coproduction of policies was viewed as something that echoed some of the</a:t>
            </a:r>
          </a:p>
          <a:p>
            <a:r>
              <a:rPr lang="en-IE" sz="1200" b="0" i="0" u="none" strike="noStrike" kern="1200" baseline="0" dirty="0" smtClean="0">
                <a:solidFill>
                  <a:schemeClr val="tx1"/>
                </a:solidFill>
                <a:latin typeface="+mn-lt"/>
                <a:ea typeface="+mn-ea"/>
                <a:cs typeface="+mn-cs"/>
              </a:rPr>
              <a:t>key principles of libertarian paternalism since there was an emphasis, as one civil servant</a:t>
            </a:r>
          </a:p>
          <a:p>
            <a:r>
              <a:rPr lang="en-IE" sz="1200" b="0" i="0" u="none" strike="noStrike" kern="1200" baseline="0" dirty="0" smtClean="0">
                <a:solidFill>
                  <a:schemeClr val="tx1"/>
                </a:solidFill>
                <a:latin typeface="+mn-lt"/>
                <a:ea typeface="+mn-ea"/>
                <a:cs typeface="+mn-cs"/>
              </a:rPr>
              <a:t>put it, on “working with the grain of human cognition”. Of course, it is possible to criticise</a:t>
            </a:r>
          </a:p>
          <a:p>
            <a:r>
              <a:rPr lang="en-IE" sz="1200" b="0" i="0" u="none" strike="noStrike" kern="1200" baseline="0" dirty="0" smtClean="0">
                <a:solidFill>
                  <a:schemeClr val="tx1"/>
                </a:solidFill>
                <a:latin typeface="+mn-lt"/>
                <a:ea typeface="+mn-ea"/>
                <a:cs typeface="+mn-cs"/>
              </a:rPr>
              <a:t>the coproduction of policy. Questions have been raised concerning the necessary link between</a:t>
            </a:r>
          </a:p>
          <a:p>
            <a:r>
              <a:rPr lang="en-IE" sz="1200" b="0" i="0" u="none" strike="noStrike" kern="1200" baseline="0" dirty="0" smtClean="0">
                <a:solidFill>
                  <a:schemeClr val="tx1"/>
                </a:solidFill>
                <a:latin typeface="+mn-lt"/>
                <a:ea typeface="+mn-ea"/>
                <a:cs typeface="+mn-cs"/>
              </a:rPr>
              <a:t>coproduction and the development of more effective policies (Needham, 2007). There is</a:t>
            </a:r>
          </a:p>
          <a:p>
            <a:r>
              <a:rPr lang="en-IE" sz="1200" b="0" i="0" u="none" strike="noStrike" kern="1200" baseline="0" dirty="0" smtClean="0">
                <a:solidFill>
                  <a:schemeClr val="tx1"/>
                </a:solidFill>
                <a:latin typeface="+mn-lt"/>
                <a:ea typeface="+mn-ea"/>
                <a:cs typeface="+mn-cs"/>
              </a:rPr>
              <a:t>also a broader danger that coproduction can lead to the development of populist policies</a:t>
            </a:r>
          </a:p>
          <a:p>
            <a:r>
              <a:rPr lang="en-IE" sz="1200" b="0" i="0" u="none" strike="noStrike" kern="1200" baseline="0" dirty="0" smtClean="0">
                <a:solidFill>
                  <a:schemeClr val="tx1"/>
                </a:solidFill>
                <a:latin typeface="+mn-lt"/>
                <a:ea typeface="+mn-ea"/>
                <a:cs typeface="+mn-cs"/>
              </a:rPr>
              <a:t>and a concomitant lack of leadership by government on various social issues. As one of our</a:t>
            </a:r>
          </a:p>
          <a:p>
            <a:r>
              <a:rPr lang="en-IE" sz="1200" b="0" i="0" u="none" strike="noStrike" kern="1200" baseline="0" dirty="0" smtClean="0">
                <a:solidFill>
                  <a:schemeClr val="tx1"/>
                </a:solidFill>
                <a:latin typeface="+mn-lt"/>
                <a:ea typeface="+mn-ea"/>
                <a:cs typeface="+mn-cs"/>
              </a:rPr>
              <a:t>respondents put it, it could be a case of “ ‘measuring peoples’ public opinion a lot and then</a:t>
            </a:r>
          </a:p>
          <a:p>
            <a:r>
              <a:rPr lang="en-IE" sz="1200" b="0" i="0" u="none" strike="noStrike" kern="1200" baseline="0" dirty="0" smtClean="0">
                <a:solidFill>
                  <a:schemeClr val="tx1"/>
                </a:solidFill>
                <a:latin typeface="+mn-lt"/>
                <a:ea typeface="+mn-ea"/>
                <a:cs typeface="+mn-cs"/>
              </a:rPr>
              <a:t>reacting to that.” (Whitehead)</a:t>
            </a:r>
            <a:endParaRPr lang="en-IE" b="1" dirty="0"/>
          </a:p>
        </p:txBody>
      </p:sp>
      <p:sp>
        <p:nvSpPr>
          <p:cNvPr id="4" name="Slide Number Placeholder 3"/>
          <p:cNvSpPr>
            <a:spLocks noGrp="1"/>
          </p:cNvSpPr>
          <p:nvPr>
            <p:ph type="sldNum" sz="quarter" idx="10"/>
          </p:nvPr>
        </p:nvSpPr>
        <p:spPr/>
        <p:txBody>
          <a:bodyPr/>
          <a:lstStyle/>
          <a:p>
            <a:fld id="{19B85A16-5D22-4871-8FBB-D6BC638634CF}" type="slidenum">
              <a:rPr lang="en-IE" smtClean="0"/>
              <a:pPr/>
              <a:t>4</a:t>
            </a:fld>
            <a:endParaRPr lang="en-IE"/>
          </a:p>
        </p:txBody>
      </p:sp>
    </p:spTree>
    <p:extLst>
      <p:ext uri="{BB962C8B-B14F-4D97-AF65-F5344CB8AC3E}">
        <p14:creationId xmlns:p14="http://schemas.microsoft.com/office/powerpoint/2010/main" xmlns="" val="2722262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dirty="0" smtClean="0"/>
              <a:t>Oceans Past Platform – </a:t>
            </a:r>
            <a:r>
              <a:rPr lang="en-IE" sz="1200" dirty="0" smtClean="0">
                <a:hlinkClick r:id="rId3"/>
              </a:rPr>
              <a:t>http://www.cost.eu/domains_actions/isch/Actions/IS1403</a:t>
            </a:r>
            <a:r>
              <a:rPr lang="en-IE" sz="1200" dirty="0" smtClean="0"/>
              <a:t> </a:t>
            </a:r>
          </a:p>
          <a:p>
            <a:r>
              <a:rPr lang="en-IE" sz="1200" dirty="0" smtClean="0"/>
              <a:t>MARNET – </a:t>
            </a:r>
            <a:r>
              <a:rPr lang="en-IE" sz="1200" dirty="0" smtClean="0">
                <a:hlinkClick r:id="rId4"/>
              </a:rPr>
              <a:t>http://marnetproject.eu/</a:t>
            </a:r>
            <a:r>
              <a:rPr lang="en-IE" sz="1200" dirty="0" smtClean="0"/>
              <a:t> </a:t>
            </a:r>
          </a:p>
          <a:p>
            <a:r>
              <a:rPr lang="en-IE" sz="1200" dirty="0" smtClean="0"/>
              <a:t>The programmable city – </a:t>
            </a:r>
            <a:r>
              <a:rPr lang="en-IE" sz="1200" dirty="0" smtClean="0">
                <a:hlinkClick r:id="rId5"/>
              </a:rPr>
              <a:t>http://www.maynoothuniversity.ie/progcity/</a:t>
            </a:r>
            <a:r>
              <a:rPr lang="en-IE" sz="1200" dirty="0" smtClean="0"/>
              <a:t> </a:t>
            </a:r>
          </a:p>
          <a:p>
            <a:r>
              <a:rPr lang="en-IE" sz="1200" dirty="0" smtClean="0"/>
              <a:t>City Watch - </a:t>
            </a:r>
            <a:r>
              <a:rPr lang="en-IE" sz="1200" dirty="0" smtClean="0">
                <a:hlinkClick r:id="rId6"/>
              </a:rPr>
              <a:t>http://www.citywatch.ie/</a:t>
            </a:r>
            <a:r>
              <a:rPr lang="en-IE" sz="1200" dirty="0" smtClean="0"/>
              <a:t> </a:t>
            </a:r>
          </a:p>
          <a:p>
            <a:r>
              <a:rPr lang="en-IE" b="1" i="1" dirty="0" smtClean="0"/>
              <a:t> I</a:t>
            </a:r>
          </a:p>
          <a:p>
            <a:r>
              <a:rPr lang="en-IE" b="1" dirty="0" smtClean="0"/>
              <a:t>RCE Dublin</a:t>
            </a:r>
          </a:p>
          <a:p>
            <a:r>
              <a:rPr lang="en-IE" dirty="0" smtClean="0"/>
              <a:t>The United Nations University (UNU) acknowledged the Regional Centre of Expertise in Education for Sustainable Development for the greater Dublin area (RCE Dublin on ESD) in March 2013. RCE Dublin is coordinated by DCU. The Director of RCE Dublin is </a:t>
            </a:r>
            <a:r>
              <a:rPr lang="en-IE" dirty="0" err="1" smtClean="0"/>
              <a:t>Dr.</a:t>
            </a:r>
            <a:r>
              <a:rPr lang="en-IE" dirty="0" smtClean="0"/>
              <a:t> Charlotte Holland. RCE Dublin has six projects that will be implemented in the greater Dublin area from 2014-2018:</a:t>
            </a:r>
          </a:p>
          <a:p>
            <a:r>
              <a:rPr lang="en-IE" dirty="0" smtClean="0"/>
              <a:t>Project 1 is ‘Green Teen Transitions’, which aims to enable youth transitions towards further education and/ or employment, through the use of a blended online model of learning and an internship programme.</a:t>
            </a:r>
          </a:p>
          <a:p>
            <a:r>
              <a:rPr lang="en-IE" dirty="0" smtClean="0"/>
              <a:t>Project 2 centres on a schools’ competition within the theme of ‘What-if: Disaster Mitigation’, making use of social media in a problem-based learning context.</a:t>
            </a:r>
          </a:p>
          <a:p>
            <a:r>
              <a:rPr lang="en-IE" dirty="0" smtClean="0"/>
              <a:t>Project 3 creatively examines urban sustainability through the lens of Irish literature, and uses ‘World Café’ style forums to ‘crowd-source’ solutions to sustainability issues.</a:t>
            </a:r>
          </a:p>
          <a:p>
            <a:r>
              <a:rPr lang="en-IE" dirty="0" smtClean="0"/>
              <a:t>Project 4 uses innovative means, such as foraging competitions, to help map indigenous horticultural practices that support bio-diversity, sustainable consumption and eco-management within the built environment.</a:t>
            </a:r>
          </a:p>
          <a:p>
            <a:r>
              <a:rPr lang="en-IE" dirty="0" smtClean="0"/>
              <a:t>Project 5 and Project 6 involve the design, delivery and evaluation of two blended online course within the themes of Ethical Sustainability and the Earth Charter for students within primary, post-primary and higher education.</a:t>
            </a:r>
          </a:p>
          <a:p>
            <a:r>
              <a:rPr lang="en-IE" dirty="0" smtClean="0"/>
              <a:t>These projects centre on the promotion of authentic and transformative learning experiences, with action projects that enable change agency towards sustainability within the RCE Dublin region.</a:t>
            </a:r>
          </a:p>
          <a:p>
            <a:r>
              <a:rPr lang="en-IE" b="1" i="1" dirty="0" smtClean="0"/>
              <a:t> </a:t>
            </a:r>
          </a:p>
          <a:p>
            <a:endParaRPr lang="en-IE" b="1" i="1" dirty="0" smtClean="0"/>
          </a:p>
          <a:p>
            <a:r>
              <a:rPr lang="en-IE" b="1" i="1" dirty="0" smtClean="0"/>
              <a:t>SCH COST Action IS1403 </a:t>
            </a:r>
            <a:r>
              <a:rPr lang="en-IE" b="1" dirty="0" smtClean="0"/>
              <a:t>Oceans Past Platform (OPP) </a:t>
            </a:r>
          </a:p>
          <a:p>
            <a:r>
              <a:rPr lang="en-IE" dirty="0" smtClean="0"/>
              <a:t>Descriptions are provided by the Actions directly via e-COST.</a:t>
            </a:r>
          </a:p>
          <a:p>
            <a:r>
              <a:rPr lang="en-IE" dirty="0" smtClean="0"/>
              <a:t>The </a:t>
            </a:r>
            <a:r>
              <a:rPr lang="en-IE" dirty="0" smtClean="0">
                <a:hlinkClick r:id="rId7" tooltip="Click for explanation"/>
              </a:rPr>
              <a:t>Action</a:t>
            </a:r>
            <a:r>
              <a:rPr lang="en-IE" dirty="0" smtClean="0"/>
              <a:t>, Oceans Past Platform (OPP), aims to measure and understand the significance and value to European societies of living marine resource extraction and production to help shape the future of coasts and oceans. The Integrative Platform will lower the barriers between human, social and natural sciences; multiply the learning capacity of research environments; and enable knowledge transfer and co-production among researchers and other societal actors, specifically by integrating historical findings of scale and intensity of resource use into management and policy frameworks.</a:t>
            </a:r>
          </a:p>
          <a:p>
            <a:r>
              <a:rPr lang="en-IE" dirty="0" smtClean="0"/>
              <a:t>The oceans offer rich resources for feeding a hungry world. However, the sea is an alien space in a sense that the land is not. Fishing requires skills that must be learnt, it presupposes culinary preferences, technical ability, knowledge of target species, and a backdrop of material and intangible culture. OPP asks when, how and with what socio-economic, political, cultural and ecological implications humans have impacted marine life, primarily in European seas in the last two millennia.</a:t>
            </a:r>
          </a:p>
          <a:p>
            <a:r>
              <a:rPr lang="en-IE" dirty="0" smtClean="0"/>
              <a:t>The </a:t>
            </a:r>
            <a:r>
              <a:rPr lang="en-IE" dirty="0" smtClean="0">
                <a:hlinkClick r:id="rId7" tooltip="Click for explanation"/>
              </a:rPr>
              <a:t>Action</a:t>
            </a:r>
            <a:r>
              <a:rPr lang="en-IE" dirty="0" smtClean="0"/>
              <a:t> calls on historians, archaeologists and social scientists as well as colleagues from the marine sciences to engage in dialogue and collaboration with ocean and coastal managers. OPP will develop historical descriptors and indicators for marine and coastal management. </a:t>
            </a:r>
          </a:p>
          <a:p>
            <a:endParaRPr lang="en-IE" dirty="0" smtClean="0"/>
          </a:p>
          <a:p>
            <a:endParaRPr lang="en-IE" dirty="0" smtClean="0"/>
          </a:p>
          <a:p>
            <a:r>
              <a:rPr lang="en-IE" dirty="0" smtClean="0"/>
              <a:t>MARNET (Marine Atlantic Regions Network) is a 2.5 year collaborative transnational project involving maritime regions from the Basque country of Spain, Brittany in France, Stirling in Scotland, Porto in Portugal as well as the Border Midland and West region of Ireland. NUI Galway is the lead scientific partner of the MARNET project which is mapping the value of the Atlantic marine economy through the development of socio-economic indicators. The members of the NUI Galway MARNET research team are Dr Frances </a:t>
            </a:r>
            <a:r>
              <a:rPr lang="en-IE" dirty="0" err="1" smtClean="0"/>
              <a:t>Fahy</a:t>
            </a:r>
            <a:r>
              <a:rPr lang="en-IE" dirty="0" smtClean="0"/>
              <a:t>, Dr Stephen Hynes, Dr Amaya Vega and Rebecca </a:t>
            </a:r>
            <a:r>
              <a:rPr lang="en-IE" dirty="0" err="1" smtClean="0"/>
              <a:t>Corless</a:t>
            </a:r>
            <a:r>
              <a:rPr lang="en-IE" dirty="0" smtClean="0"/>
              <a:t>. The large-scale project involves the participation of academics working with Regional Authorities across the Atlantic Area. Local Authorities with marine interests will benefit from the MARNET project through the development of practical initiatives aimed at growing the marine sector at a local level. </a:t>
            </a:r>
            <a:endParaRPr lang="en-IE" dirty="0"/>
          </a:p>
        </p:txBody>
      </p:sp>
      <p:sp>
        <p:nvSpPr>
          <p:cNvPr id="4" name="Slide Number Placeholder 3"/>
          <p:cNvSpPr>
            <a:spLocks noGrp="1"/>
          </p:cNvSpPr>
          <p:nvPr>
            <p:ph type="sldNum" sz="quarter" idx="10"/>
          </p:nvPr>
        </p:nvSpPr>
        <p:spPr/>
        <p:txBody>
          <a:bodyPr/>
          <a:lstStyle/>
          <a:p>
            <a:fld id="{034FFBF0-1F58-42B7-9D02-D32E23013B73}" type="slidenum">
              <a:rPr lang="en-IE" smtClean="0"/>
              <a:pPr/>
              <a:t>5</a:t>
            </a:fld>
            <a:endParaRPr lang="en-IE"/>
          </a:p>
        </p:txBody>
      </p:sp>
    </p:spTree>
    <p:extLst>
      <p:ext uri="{BB962C8B-B14F-4D97-AF65-F5344CB8AC3E}">
        <p14:creationId xmlns:p14="http://schemas.microsoft.com/office/powerpoint/2010/main" xmlns="" val="491003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i="1" dirty="0" smtClean="0"/>
              <a:t>“…first creating a desirable (sustainable) future vision or normative scenario, followed by looking back at how this desirable future could be achieved, before defining and planning follow-up activities and developing strategies leading towards that desirable future” </a:t>
            </a:r>
            <a:r>
              <a:rPr lang="en-US" sz="1200" dirty="0" smtClean="0"/>
              <a:t>(Quist &amp; </a:t>
            </a:r>
            <a:r>
              <a:rPr lang="en-US" sz="1200" dirty="0" err="1" smtClean="0"/>
              <a:t>Vegragt</a:t>
            </a:r>
            <a:r>
              <a:rPr lang="en-US" sz="1200" dirty="0" smtClean="0"/>
              <a:t>, 2006, 1028).</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p>
          <a:p>
            <a:pPr algn="ctr"/>
            <a:r>
              <a:rPr lang="en-US" sz="1500" b="1" dirty="0" smtClean="0">
                <a:solidFill>
                  <a:srgbClr val="FFFFFF"/>
                </a:solidFill>
                <a:latin typeface="Arial Black"/>
                <a:cs typeface="Arial Black"/>
              </a:rPr>
              <a:t>PHASE 1  2009-2013</a:t>
            </a:r>
            <a:endParaRPr lang="en-US" sz="1500" b="1" dirty="0" smtClean="0">
              <a:solidFill>
                <a:srgbClr val="FFFFFF"/>
              </a:solidFill>
              <a:latin typeface="Arial"/>
              <a:cs typeface="Arial"/>
            </a:endParaRPr>
          </a:p>
          <a:p>
            <a:pPr algn="ctr"/>
            <a:endParaRPr lang="en-US" sz="1200" b="1" dirty="0" smtClean="0">
              <a:solidFill>
                <a:srgbClr val="FFFFFF"/>
              </a:solidFill>
              <a:latin typeface="Arial"/>
              <a:cs typeface="Arial"/>
            </a:endParaRPr>
          </a:p>
          <a:p>
            <a:pPr algn="ctr"/>
            <a:r>
              <a:rPr lang="en-US" sz="1300" b="1" dirty="0" smtClean="0">
                <a:solidFill>
                  <a:srgbClr val="FFFFFF"/>
                </a:solidFill>
                <a:latin typeface="Arial"/>
                <a:cs typeface="Arial"/>
              </a:rPr>
              <a:t>CO-CREATING VISIONS &amp; TRANSITION PLANS</a:t>
            </a:r>
          </a:p>
          <a:p>
            <a:endParaRPr lang="en-US" sz="1200" b="1" dirty="0" smtClean="0">
              <a:solidFill>
                <a:srgbClr val="FFFFFF"/>
              </a:solidFill>
              <a:latin typeface="Arial"/>
              <a:cs typeface="Arial"/>
            </a:endParaRPr>
          </a:p>
          <a:p>
            <a:r>
              <a:rPr lang="en-US" sz="1200" dirty="0" smtClean="0">
                <a:solidFill>
                  <a:srgbClr val="FFFFFF"/>
                </a:solidFill>
                <a:latin typeface="Arial"/>
                <a:cs typeface="Arial"/>
              </a:rPr>
              <a:t>80+ commercial, NGO and policy stakeholders were involved in visioning workshops to develop future scenarios for sustainable eating (focusing on  food shopping, cooking and wasting practices in particular).</a:t>
            </a:r>
          </a:p>
          <a:p>
            <a:endParaRPr lang="en-US" sz="1200" dirty="0" smtClean="0">
              <a:solidFill>
                <a:srgbClr val="FFFFFF"/>
              </a:solidFill>
              <a:latin typeface="Arial"/>
              <a:cs typeface="Arial"/>
            </a:endParaRPr>
          </a:p>
          <a:p>
            <a:r>
              <a:rPr lang="en-US" sz="1200" dirty="0" smtClean="0">
                <a:solidFill>
                  <a:srgbClr val="FFFFFF"/>
                </a:solidFill>
                <a:latin typeface="Arial"/>
                <a:cs typeface="Arial"/>
              </a:rPr>
              <a:t>Future scenarios contained complimentary bundles of concepts for new:</a:t>
            </a:r>
          </a:p>
          <a:p>
            <a:pPr marL="628650" lvl="1" indent="-171450">
              <a:buFont typeface="Arial"/>
              <a:buChar char="•"/>
            </a:pPr>
            <a:r>
              <a:rPr lang="en-US" sz="1200" dirty="0" smtClean="0">
                <a:solidFill>
                  <a:srgbClr val="FFFFFF"/>
                </a:solidFill>
                <a:latin typeface="Arial"/>
                <a:cs typeface="Arial"/>
              </a:rPr>
              <a:t>Products</a:t>
            </a:r>
          </a:p>
          <a:p>
            <a:pPr marL="628650" lvl="1" indent="-171450">
              <a:buFont typeface="Arial"/>
              <a:buChar char="•"/>
            </a:pPr>
            <a:r>
              <a:rPr lang="en-US" sz="1200" dirty="0" smtClean="0">
                <a:solidFill>
                  <a:srgbClr val="FFFFFF"/>
                </a:solidFill>
                <a:latin typeface="Arial"/>
                <a:cs typeface="Arial"/>
              </a:rPr>
              <a:t>Technologies</a:t>
            </a:r>
          </a:p>
          <a:p>
            <a:pPr marL="628650" lvl="1" indent="-171450">
              <a:buFont typeface="Arial"/>
              <a:buChar char="•"/>
            </a:pPr>
            <a:r>
              <a:rPr lang="en-US" sz="1200" dirty="0" smtClean="0">
                <a:solidFill>
                  <a:srgbClr val="FFFFFF"/>
                </a:solidFill>
                <a:latin typeface="Arial"/>
                <a:cs typeface="Arial"/>
              </a:rPr>
              <a:t>Regulations</a:t>
            </a:r>
          </a:p>
          <a:p>
            <a:pPr marL="628650" lvl="1" indent="-171450">
              <a:buFont typeface="Arial"/>
              <a:buChar char="•"/>
            </a:pPr>
            <a:r>
              <a:rPr lang="en-US" sz="1200" dirty="0" smtClean="0">
                <a:solidFill>
                  <a:srgbClr val="FFFFFF"/>
                </a:solidFill>
                <a:latin typeface="Arial"/>
                <a:cs typeface="Arial"/>
              </a:rPr>
              <a:t>Educational / lifestyle initiatives. </a:t>
            </a:r>
          </a:p>
          <a:p>
            <a:endParaRPr lang="en-US" sz="1200" dirty="0" smtClean="0">
              <a:solidFill>
                <a:srgbClr val="FFFFFF"/>
              </a:solidFill>
              <a:latin typeface="Arial"/>
              <a:cs typeface="Arial"/>
            </a:endParaRPr>
          </a:p>
          <a:p>
            <a:r>
              <a:rPr lang="en-US" sz="1200" dirty="0" smtClean="0">
                <a:solidFill>
                  <a:srgbClr val="FFFFFF"/>
                </a:solidFill>
                <a:latin typeface="Arial"/>
                <a:cs typeface="Arial"/>
              </a:rPr>
              <a:t>After extensive public feedback &amp; sustainability evaluation, the most promising food scenario concepts  were identified. Long-term Transition Plans were created to build towards their achievement.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p>
          <a:p>
            <a:endParaRPr lang="en-US" altLang="en-US" dirty="0" smtClean="0"/>
          </a:p>
          <a:p>
            <a:r>
              <a:rPr lang="en-GB" sz="1200" kern="1200" dirty="0" err="1" smtClean="0">
                <a:solidFill>
                  <a:schemeClr val="tx1"/>
                </a:solidFill>
                <a:effectLst/>
                <a:latin typeface="+mn-lt"/>
                <a:ea typeface="ＭＳ Ｐゴシック" charset="-128"/>
                <a:cs typeface="ＭＳ Ｐゴシック" charset="-128"/>
              </a:rPr>
              <a:t>SusHouse</a:t>
            </a:r>
            <a:r>
              <a:rPr lang="en-GB" sz="1200" kern="1200" dirty="0" smtClean="0">
                <a:solidFill>
                  <a:schemeClr val="tx1"/>
                </a:solidFill>
                <a:effectLst/>
                <a:latin typeface="+mn-lt"/>
                <a:ea typeface="ＭＳ Ｐゴシック" charset="-128"/>
                <a:cs typeface="ＭＳ Ｐゴシック" charset="-128"/>
              </a:rPr>
              <a:t> fulfilment of home shelter, food and clothing functions in the year 2050. </a:t>
            </a:r>
            <a:endParaRPr lang="en-US" dirty="0" smtClean="0"/>
          </a:p>
          <a:p>
            <a:endParaRPr lang="en-US" dirty="0" smtClean="0"/>
          </a:p>
          <a:p>
            <a:r>
              <a:rPr lang="en-US" dirty="0" err="1" smtClean="0"/>
              <a:t>Lovins</a:t>
            </a:r>
            <a:r>
              <a:rPr lang="en-US" dirty="0" smtClean="0"/>
              <a:t> – backwards</a:t>
            </a:r>
            <a:r>
              <a:rPr lang="en-US" baseline="0" dirty="0" smtClean="0"/>
              <a:t> looking analysis – long term energy policy in the united states</a:t>
            </a:r>
          </a:p>
          <a:p>
            <a:r>
              <a:rPr lang="en-US" baseline="0" dirty="0" smtClean="0"/>
              <a:t>It’s focus on creating a desirable future vision – normative – sets it apart from other foresight trends – forecasting based on extrapolating from current trends</a:t>
            </a:r>
            <a:endParaRPr lang="en-US" dirty="0" smtClean="0"/>
          </a:p>
          <a:p>
            <a:endParaRPr lang="en-US" dirty="0" smtClean="0"/>
          </a:p>
          <a:p>
            <a:r>
              <a:rPr lang="en-US" dirty="0" smtClean="0"/>
              <a:t>SCENES project: </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The SCENES is a 4-year project developing and </a:t>
            </a:r>
            <a:r>
              <a:rPr lang="en-US" dirty="0" err="1" smtClean="0"/>
              <a:t>analysing</a:t>
            </a:r>
            <a:r>
              <a:rPr lang="en-US" dirty="0" smtClean="0"/>
              <a:t> a set of comprehensive scenarios of Europe's freshwater futures up to 2025, covering all of "Greater" Europe reaching to the Caucasus and Ural Mountains, and including the Mediterranean rim countries of north Africa and the near East. These scenarios will provide a reference point for long-term strategic planning of European water resource development, alert policymakers and stakeholders about emerging problems, and allow river basin managers to test regional and local water plans against uncertainties and surprises which are inherently embedded in a longer term strategic planning process.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latin typeface="Calibri" charset="0"/>
              </a:rPr>
              <a:t>Studies – all with different whys and </a:t>
            </a:r>
            <a:r>
              <a:rPr lang="en-US" dirty="0" err="1" smtClean="0">
                <a:latin typeface="Calibri" charset="0"/>
              </a:rPr>
              <a:t>hows</a:t>
            </a:r>
            <a:endParaRPr lang="en-US" dirty="0" smtClean="0">
              <a:latin typeface="Calibri" charset="0"/>
            </a:endParaRPr>
          </a:p>
          <a:p>
            <a:endParaRPr lang="en-US" dirty="0" smtClean="0">
              <a:latin typeface="Calibri" charset="0"/>
            </a:endParaRPr>
          </a:p>
          <a:p>
            <a:r>
              <a:rPr lang="en-US" dirty="0" err="1" smtClean="0">
                <a:latin typeface="Calibri" charset="0"/>
              </a:rPr>
              <a:t>Backcasting</a:t>
            </a:r>
            <a:r>
              <a:rPr lang="en-US" dirty="0" smtClean="0">
                <a:latin typeface="Calibri" charset="0"/>
              </a:rPr>
              <a:t> –practical technique, used especially for policy making in NL and also for strategic planning in business.</a:t>
            </a:r>
          </a:p>
          <a:p>
            <a:r>
              <a:rPr lang="en-US" dirty="0" smtClean="0">
                <a:latin typeface="Calibri" charset="0"/>
              </a:rPr>
              <a:t>Jump to a point in the future – imagine a more desirable alternative</a:t>
            </a:r>
          </a:p>
          <a:p>
            <a:r>
              <a:rPr lang="en-US" dirty="0" smtClean="0">
                <a:latin typeface="Calibri" charset="0"/>
              </a:rPr>
              <a:t>Then look back to develop plans on how you might get there. (possible vs likely)  V’s forecasting where you extrapolate from current trends- unlikely to deliver trend breaking solutions</a:t>
            </a:r>
          </a:p>
          <a:p>
            <a:r>
              <a:rPr lang="en-US" dirty="0" smtClean="0">
                <a:latin typeface="Calibri" charset="0"/>
              </a:rPr>
              <a:t>I’ll explain in more detail the processes</a:t>
            </a:r>
          </a:p>
          <a:p>
            <a:r>
              <a:rPr lang="en-US" dirty="0" smtClean="0">
                <a:latin typeface="Calibri" charset="0"/>
              </a:rPr>
              <a:t>Involves a range of interdisciplinary stakeholders – concerned with Process (mainly learning &amp; interaction promo E4S) &amp; Products (ideas that arise – visions, Transition Plans). New insights into the nature of problems &amp; new directions for solutions</a:t>
            </a:r>
          </a:p>
          <a:p>
            <a:endParaRPr lang="en-US" dirty="0" smtClean="0">
              <a:latin typeface="Calibri" charset="0"/>
            </a:endParaRPr>
          </a:p>
          <a:p>
            <a:r>
              <a:rPr lang="en-US" dirty="0" smtClean="0">
                <a:latin typeface="Calibri" charset="0"/>
              </a:rPr>
              <a:t>While BC = more recent &amp; practical visioning technique – parallels to be made with other traditions  - merges elements of utopian thinking &amp; critical design.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endParaRPr lang="en-US"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BAEE348-74E0-4E54-85FF-947AA0B39038}" type="slidenum">
              <a:rPr lang="en-US" altLang="en-US" smtClean="0">
                <a:latin typeface="Arial" charset="0"/>
                <a:cs typeface="Arial" charset="0"/>
              </a:rPr>
              <a:pPr eaLnBrk="1" hangingPunct="1">
                <a:spcBef>
                  <a:spcPct val="0"/>
                </a:spcBef>
              </a:pPr>
              <a:t>6</a:t>
            </a:fld>
            <a:endParaRPr lang="en-US" alt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defRPr/>
            </a:pPr>
            <a:r>
              <a:rPr lang="en-IE" sz="1200" b="1" dirty="0" smtClean="0"/>
              <a:t>POP </a:t>
            </a:r>
            <a:r>
              <a:rPr lang="en-IE" sz="1200" b="1" dirty="0" err="1" smtClean="0"/>
              <a:t>backcasting</a:t>
            </a:r>
            <a:r>
              <a:rPr lang="en-IE" sz="1200" b="1" dirty="0" smtClean="0"/>
              <a:t> </a:t>
            </a:r>
            <a:r>
              <a:rPr lang="en-IE" sz="1200" dirty="0" smtClean="0"/>
              <a:t>experiments created unique and valued moments for </a:t>
            </a:r>
            <a:r>
              <a:rPr lang="en-US" sz="1200" dirty="0" smtClean="0"/>
              <a:t>engagement, collaborative learning, nexus thinking and </a:t>
            </a:r>
            <a:r>
              <a:rPr lang="en-US" sz="1200" dirty="0" err="1" smtClean="0"/>
              <a:t>transdisciplinary</a:t>
            </a:r>
            <a:r>
              <a:rPr lang="en-US" sz="1200" dirty="0" smtClean="0"/>
              <a:t> interaction – </a:t>
            </a:r>
            <a:r>
              <a:rPr lang="en-US" sz="1200" b="1" dirty="0" smtClean="0"/>
              <a:t>bridging mechanism</a:t>
            </a:r>
            <a:r>
              <a:rPr lang="en-US" sz="1200" dirty="0" smtClean="0"/>
              <a:t> </a:t>
            </a:r>
            <a:r>
              <a:rPr lang="en-US" sz="1200" b="1" dirty="0" smtClean="0"/>
              <a:t>but isolated experiment</a:t>
            </a:r>
          </a:p>
          <a:p>
            <a:pPr>
              <a:buFont typeface="Arial" pitchFamily="34" charset="0"/>
              <a:buChar char="•"/>
              <a:defRPr/>
            </a:pPr>
            <a:endParaRPr lang="en-US" sz="400" dirty="0" smtClean="0"/>
          </a:p>
          <a:p>
            <a:pPr>
              <a:buFont typeface="Arial" pitchFamily="34" charset="0"/>
              <a:buChar char="•"/>
              <a:defRPr/>
            </a:pPr>
            <a:r>
              <a:rPr lang="en-US" sz="1200" b="1" dirty="0" err="1" smtClean="0"/>
              <a:t>HomeLabs</a:t>
            </a:r>
            <a:r>
              <a:rPr lang="en-US" sz="1200" dirty="0" smtClean="0"/>
              <a:t> are necessary </a:t>
            </a:r>
            <a:r>
              <a:rPr lang="en-US" sz="1200" b="1" dirty="0" err="1" smtClean="0"/>
              <a:t>testbeds</a:t>
            </a:r>
            <a:r>
              <a:rPr lang="en-US" sz="1200" dirty="0" smtClean="0"/>
              <a:t> for exploring how promising practices for more sustainable consumption might be enacted, resisted, modified</a:t>
            </a:r>
          </a:p>
          <a:p>
            <a:endParaRPr lang="en-IE" dirty="0"/>
          </a:p>
        </p:txBody>
      </p:sp>
      <p:sp>
        <p:nvSpPr>
          <p:cNvPr id="4" name="Slide Number Placeholder 3"/>
          <p:cNvSpPr>
            <a:spLocks noGrp="1"/>
          </p:cNvSpPr>
          <p:nvPr>
            <p:ph type="sldNum" sz="quarter" idx="10"/>
          </p:nvPr>
        </p:nvSpPr>
        <p:spPr/>
        <p:txBody>
          <a:bodyPr/>
          <a:lstStyle/>
          <a:p>
            <a:fld id="{49692A35-6F76-4CE1-B7FF-FC5710076BCC}" type="slidenum">
              <a:rPr lang="en-IE" smtClean="0"/>
              <a:pPr/>
              <a:t>8</a:t>
            </a:fld>
            <a:endParaRPr lang="en-IE"/>
          </a:p>
        </p:txBody>
      </p:sp>
    </p:spTree>
    <p:extLst>
      <p:ext uri="{BB962C8B-B14F-4D97-AF65-F5344CB8AC3E}">
        <p14:creationId xmlns:p14="http://schemas.microsoft.com/office/powerpoint/2010/main" xmlns="" val="1320126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normAutofit lnSpcReduction="10000"/>
          </a:bodyPr>
          <a:lstStyle/>
          <a:p>
            <a:r>
              <a:rPr lang="en-IE" sz="2400" dirty="0" smtClean="0"/>
              <a:t>trust, in other words.  But because this was Harvard, they needed a more impressively complicated word to describe it, and Sampson called it ‘collective efficacy’.</a:t>
            </a:r>
          </a:p>
          <a:p>
            <a:r>
              <a:rPr lang="en-IE" sz="2400" dirty="0" smtClean="0"/>
              <a:t>He described it as a “shared willingness of residents to intervene and social trust, a sense of engagement and ownership of public space</a:t>
            </a:r>
            <a:r>
              <a:rPr lang="en-IE" sz="2400" i="1" dirty="0" smtClean="0"/>
              <a:t>”.</a:t>
            </a:r>
            <a:r>
              <a:rPr lang="en-IE" sz="2400" dirty="0" smtClean="0"/>
              <a:t>  </a:t>
            </a:r>
          </a:p>
          <a:p>
            <a:endParaRPr lang="en-IE" sz="2400" dirty="0" smtClean="0"/>
          </a:p>
          <a:p>
            <a:r>
              <a:rPr lang="en-IE" sz="1200" kern="1200" dirty="0" smtClean="0">
                <a:solidFill>
                  <a:schemeClr val="tx1"/>
                </a:solidFill>
                <a:latin typeface="+mn-lt"/>
                <a:ea typeface="ＭＳ Ｐゴシック" charset="-128"/>
                <a:cs typeface="ＭＳ Ｐゴシック" charset="-128"/>
              </a:rPr>
              <a:t>new encounters, including commercialisation, open innovation, participatory social science, engaged arts, and public engagement. These new encounters are disrupting conceptions of where knowledge resides, how problems are framed, and who should be mobilised to influence research. ‘Co-production’ is the term increasingly used to describe these new encounters, and is shaping research council agendas, institutional practices, and academic identities.  </a:t>
            </a:r>
            <a:endParaRPr lang="en-IE" sz="2400" dirty="0" smtClean="0"/>
          </a:p>
          <a:p>
            <a:endParaRPr lang="en-IE" sz="2400" dirty="0" smtClean="0"/>
          </a:p>
          <a:p>
            <a:r>
              <a:rPr lang="en-IE" sz="2400" dirty="0" smtClean="0"/>
              <a:t>CONSENSUS Project: reflecting on co-production within co-production?</a:t>
            </a:r>
          </a:p>
          <a:p>
            <a:pPr lvl="1"/>
            <a:r>
              <a:rPr lang="en-IE" sz="2400" dirty="0" smtClean="0"/>
              <a:t>Who gets to participate? </a:t>
            </a:r>
          </a:p>
          <a:p>
            <a:pPr lvl="1"/>
            <a:r>
              <a:rPr lang="en-IE" sz="2400" dirty="0" smtClean="0"/>
              <a:t>How can different contributors meet on equal terms?</a:t>
            </a:r>
          </a:p>
          <a:p>
            <a:pPr lvl="1"/>
            <a:r>
              <a:rPr lang="en-IE" sz="2400" dirty="0" smtClean="0"/>
              <a:t>How best to learn how to bring them together?</a:t>
            </a:r>
          </a:p>
          <a:p>
            <a:pPr lvl="1"/>
            <a:r>
              <a:rPr lang="en-IE" sz="2400" dirty="0" smtClean="0"/>
              <a:t>Where to next?</a:t>
            </a:r>
          </a:p>
          <a:p>
            <a:pPr>
              <a:buFont typeface="Arial" pitchFamily="34" charset="0"/>
              <a:buChar char="•"/>
              <a:defRPr/>
            </a:pPr>
            <a:endParaRPr lang="en-IE" altLang="en-US" b="1" dirty="0" smtClean="0">
              <a:solidFill>
                <a:schemeClr val="accent1"/>
              </a:solidFill>
            </a:endParaRPr>
          </a:p>
          <a:p>
            <a:pPr>
              <a:buFont typeface="Arial" pitchFamily="34" charset="0"/>
              <a:buChar char="•"/>
              <a:defRPr/>
            </a:pPr>
            <a:r>
              <a:rPr lang="en-IE" altLang="en-US" b="1" dirty="0" smtClean="0">
                <a:solidFill>
                  <a:schemeClr val="accent1"/>
                </a:solidFill>
              </a:rPr>
              <a:t>of debates </a:t>
            </a:r>
            <a:r>
              <a:rPr lang="en-IE" altLang="en-US" dirty="0" smtClean="0">
                <a:solidFill>
                  <a:schemeClr val="accent1"/>
                </a:solidFill>
              </a:rPr>
              <a:t>is required as solutions to unsustainable consumption are still predominantly generated by elites and focused on either information deficit models, or technological fixes and design-led solutions;</a:t>
            </a:r>
          </a:p>
          <a:p>
            <a:pPr>
              <a:buFont typeface="Arial" pitchFamily="34" charset="0"/>
              <a:buChar char="•"/>
              <a:defRPr/>
            </a:pPr>
            <a:r>
              <a:rPr lang="en-US" altLang="en-US" b="1" dirty="0" smtClean="0">
                <a:solidFill>
                  <a:schemeClr val="accent1"/>
                </a:solidFill>
              </a:rPr>
              <a:t>Reorienting discussions </a:t>
            </a:r>
            <a:r>
              <a:rPr lang="en-US" altLang="en-US" dirty="0" smtClean="0">
                <a:solidFill>
                  <a:schemeClr val="accent1"/>
                </a:solidFill>
              </a:rPr>
              <a:t>from end of pipe environmental problems (e.g. water scarcity or energy emissions) to the practices that consume resources (washing, heating) </a:t>
            </a:r>
            <a:r>
              <a:rPr lang="en-IE" altLang="en-US" dirty="0" smtClean="0">
                <a:solidFill>
                  <a:schemeClr val="accent1"/>
                </a:solidFill>
              </a:rPr>
              <a:t>allows attention to be placed on how the needs those practices fulfil (refreshment, relaxation, comfort) might be otherwise (and more sustainably) met;</a:t>
            </a:r>
          </a:p>
          <a:p>
            <a:pPr>
              <a:buFont typeface="Arial" pitchFamily="34" charset="0"/>
              <a:buChar char="•"/>
              <a:defRPr/>
            </a:pPr>
            <a:r>
              <a:rPr lang="en-IE" altLang="en-US" b="1" dirty="0" err="1" smtClean="0">
                <a:solidFill>
                  <a:schemeClr val="accent1"/>
                </a:solidFill>
              </a:rPr>
              <a:t>Shiftshaping</a:t>
            </a:r>
            <a:r>
              <a:rPr lang="en-IE" altLang="en-US" dirty="0" smtClean="0">
                <a:solidFill>
                  <a:schemeClr val="accent1"/>
                </a:solidFill>
              </a:rPr>
              <a:t> is complex, </a:t>
            </a:r>
            <a:r>
              <a:rPr lang="en-IE" altLang="en-US" dirty="0" err="1" smtClean="0">
                <a:solidFill>
                  <a:schemeClr val="accent1"/>
                </a:solidFill>
              </a:rPr>
              <a:t>ongoing</a:t>
            </a:r>
            <a:r>
              <a:rPr lang="en-IE" altLang="en-US" dirty="0" smtClean="0">
                <a:solidFill>
                  <a:schemeClr val="accent1"/>
                </a:solidFill>
              </a:rPr>
              <a:t>, but uncoordinated and infused with spatial and scalar politics of transitioning;</a:t>
            </a:r>
          </a:p>
          <a:p>
            <a:pPr>
              <a:buFont typeface="Arial" pitchFamily="34" charset="0"/>
              <a:buChar char="•"/>
              <a:defRPr/>
            </a:pPr>
            <a:r>
              <a:rPr lang="en-IE" b="1" dirty="0" smtClean="0">
                <a:solidFill>
                  <a:schemeClr val="accent1"/>
                </a:solidFill>
              </a:rPr>
              <a:t>POP </a:t>
            </a:r>
            <a:r>
              <a:rPr lang="en-IE" b="1" dirty="0" err="1" smtClean="0">
                <a:solidFill>
                  <a:schemeClr val="accent1"/>
                </a:solidFill>
              </a:rPr>
              <a:t>backcasting</a:t>
            </a:r>
            <a:r>
              <a:rPr lang="en-IE" b="1" dirty="0" smtClean="0">
                <a:solidFill>
                  <a:schemeClr val="accent1"/>
                </a:solidFill>
              </a:rPr>
              <a:t> </a:t>
            </a:r>
            <a:r>
              <a:rPr lang="en-IE" dirty="0" smtClean="0">
                <a:solidFill>
                  <a:schemeClr val="accent1"/>
                </a:solidFill>
              </a:rPr>
              <a:t>experiments created unique and valued moments for </a:t>
            </a:r>
            <a:r>
              <a:rPr lang="en-US" dirty="0" smtClean="0">
                <a:solidFill>
                  <a:schemeClr val="accent1"/>
                </a:solidFill>
              </a:rPr>
              <a:t>civic engagement, collaborative learning and </a:t>
            </a:r>
            <a:r>
              <a:rPr lang="en-US" dirty="0" err="1" smtClean="0">
                <a:solidFill>
                  <a:schemeClr val="accent1"/>
                </a:solidFill>
              </a:rPr>
              <a:t>transdisciplinary</a:t>
            </a:r>
            <a:r>
              <a:rPr lang="en-US" dirty="0" smtClean="0">
                <a:solidFill>
                  <a:schemeClr val="accent1"/>
                </a:solidFill>
              </a:rPr>
              <a:t> interaction amongst participants, where attention to the shaping of everyday practices can be collectively imagined and critically debated;</a:t>
            </a:r>
          </a:p>
          <a:p>
            <a:pPr>
              <a:buFont typeface="Arial" pitchFamily="34" charset="0"/>
              <a:buChar char="•"/>
              <a:defRPr/>
            </a:pPr>
            <a:r>
              <a:rPr lang="en-US" b="1" dirty="0" err="1" smtClean="0">
                <a:solidFill>
                  <a:schemeClr val="accent1"/>
                </a:solidFill>
              </a:rPr>
              <a:t>HomeLabs</a:t>
            </a:r>
            <a:r>
              <a:rPr lang="en-US" dirty="0" smtClean="0">
                <a:solidFill>
                  <a:schemeClr val="accent1"/>
                </a:solidFill>
              </a:rPr>
              <a:t>: provide bounded implementation </a:t>
            </a:r>
            <a:r>
              <a:rPr lang="en-US" dirty="0" err="1" smtClean="0">
                <a:solidFill>
                  <a:schemeClr val="accent1"/>
                </a:solidFill>
              </a:rPr>
              <a:t>testbeds</a:t>
            </a:r>
            <a:r>
              <a:rPr lang="en-US" dirty="0" smtClean="0">
                <a:solidFill>
                  <a:schemeClr val="accent1"/>
                </a:solidFill>
              </a:rPr>
              <a:t> for exploring more sustainable scenarios for sustainable consumption</a:t>
            </a:r>
          </a:p>
          <a:p>
            <a:pPr>
              <a:defRPr/>
            </a:pPr>
            <a:endParaRPr lang="en-IE" altLang="en-US" dirty="0" smtClean="0">
              <a:solidFill>
                <a:schemeClr val="accent1"/>
              </a:solidFill>
            </a:endParaRPr>
          </a:p>
          <a:p>
            <a:pPr>
              <a:defRPr/>
            </a:pPr>
            <a:endParaRPr lang="en-IE" altLang="en-US" dirty="0" smtClean="0">
              <a:solidFill>
                <a:schemeClr val="accent1"/>
              </a:solidFill>
            </a:endParaRPr>
          </a:p>
          <a:p>
            <a:pPr>
              <a:defRPr/>
            </a:pPr>
            <a:r>
              <a:rPr lang="en-IE" altLang="en-US" dirty="0" smtClean="0">
                <a:solidFill>
                  <a:schemeClr val="accent1"/>
                </a:solidFill>
              </a:rPr>
              <a:t>TM &amp; SP - </a:t>
            </a:r>
            <a:r>
              <a:rPr lang="en-IE" dirty="0" smtClean="0"/>
              <a:t>common recognition of the need to move beyond product innovation, eco-efficiency or redesign strategies, to consider integrated socio-cultural, technological and organisational changes to achieve transitions towards sustainable ways of life </a:t>
            </a:r>
          </a:p>
          <a:p>
            <a:pPr>
              <a:defRPr/>
            </a:pPr>
            <a:endParaRPr lang="en-IE" dirty="0" smtClean="0"/>
          </a:p>
          <a:p>
            <a:pPr>
              <a:defRPr/>
            </a:pPr>
            <a:r>
              <a:rPr lang="en-IE" dirty="0" smtClean="0">
                <a:solidFill>
                  <a:schemeClr val="accent1"/>
                </a:solidFill>
              </a:rPr>
              <a:t>POP </a:t>
            </a:r>
            <a:r>
              <a:rPr lang="en-IE" dirty="0" err="1" smtClean="0">
                <a:solidFill>
                  <a:schemeClr val="accent1"/>
                </a:solidFill>
              </a:rPr>
              <a:t>backcasting</a:t>
            </a:r>
            <a:r>
              <a:rPr lang="en-IE" dirty="0" smtClean="0">
                <a:solidFill>
                  <a:schemeClr val="accent1"/>
                </a:solidFill>
              </a:rPr>
              <a:t> Such spaces are a pre-cursor to any meaningful attempt to co-ordinate interventions towards reducing unsustainable consumption.</a:t>
            </a:r>
          </a:p>
          <a:p>
            <a:pPr>
              <a:defRPr/>
            </a:pPr>
            <a:endParaRPr lang="en-IE" dirty="0" smtClean="0"/>
          </a:p>
          <a:p>
            <a:pPr>
              <a:defRPr/>
            </a:pPr>
            <a:endParaRPr lang="en-IE" altLang="en-US" dirty="0" smtClean="0">
              <a:solidFill>
                <a:schemeClr val="accent1"/>
              </a:solidFill>
            </a:endParaRPr>
          </a:p>
          <a:p>
            <a:pPr>
              <a:defRPr/>
            </a:pPr>
            <a:r>
              <a:rPr lang="en-IE" altLang="en-US" dirty="0" smtClean="0">
                <a:solidFill>
                  <a:schemeClr val="accent1"/>
                </a:solidFill>
              </a:rPr>
              <a:t>Unsustainable consumption is the mother of all current environmental problems (EEA, 2012)</a:t>
            </a:r>
          </a:p>
          <a:p>
            <a:pPr>
              <a:defRPr/>
            </a:pPr>
            <a:r>
              <a:rPr lang="en-IE" altLang="en-US" dirty="0" smtClean="0">
                <a:solidFill>
                  <a:schemeClr val="accent1"/>
                </a:solidFill>
              </a:rPr>
              <a:t>UNEP 2012) – measuring progress</a:t>
            </a:r>
          </a:p>
          <a:p>
            <a:pPr>
              <a:defRPr/>
            </a:pPr>
            <a:endParaRPr lang="en-IE" dirty="0" smtClean="0"/>
          </a:p>
          <a:p>
            <a:pPr>
              <a:defRPr/>
            </a:pPr>
            <a:r>
              <a:rPr lang="en-IE" dirty="0" smtClean="0"/>
              <a:t>Energy consumption in the EU is likely to increase by 9 % between 2005 and 2020 (EC, SCP)</a:t>
            </a:r>
          </a:p>
          <a:p>
            <a:pPr>
              <a:defRPr/>
            </a:pPr>
            <a:endParaRPr lang="en-IE" dirty="0" smtClean="0"/>
          </a:p>
          <a:p>
            <a:pPr>
              <a:defRPr/>
            </a:pPr>
            <a:r>
              <a:rPr lang="en-IE" dirty="0" smtClean="0"/>
              <a:t>Consumption of products and services impacts the environment in many different ways. For example, the things we buy contribute, directly or indirectly through the product lifecycle, to climate change, pollution, biodiversity loss and resource depletion in Europe and other regions. </a:t>
            </a:r>
          </a:p>
          <a:p>
            <a:pPr>
              <a:defRPr/>
            </a:pPr>
            <a:r>
              <a:rPr lang="en-IE" dirty="0" smtClean="0"/>
              <a:t>“stuff” (taking the case of personal washing, stuff would include showers and taps); “skills” (practical know-how on how and when to wash); “understandings” (social expectations of cleanliness) (</a:t>
            </a:r>
            <a:r>
              <a:rPr lang="en-IE" dirty="0" err="1" smtClean="0"/>
              <a:t>Warde</a:t>
            </a:r>
            <a:r>
              <a:rPr lang="en-IE" dirty="0" smtClean="0"/>
              <a:t> 2005; Shove et al. 2008) and, adopting a macro focus, broader “rules” (that often relate to systems of provision and regulation) (</a:t>
            </a:r>
            <a:r>
              <a:rPr lang="en-IE" dirty="0" err="1" smtClean="0"/>
              <a:t>Spaargaren</a:t>
            </a:r>
            <a:r>
              <a:rPr lang="en-IE" dirty="0" smtClean="0"/>
              <a:t> 2003). Under this conceptualisation, stability in practices arises when stuff, skills, understandings and rules are integrated and reproduced, while </a:t>
            </a:r>
            <a:r>
              <a:rPr lang="en-US" dirty="0" smtClean="0"/>
              <a:t>practices are transformed as the links between elements are broken </a:t>
            </a:r>
            <a:r>
              <a:rPr lang="en-IE" dirty="0" smtClean="0"/>
              <a:t>or new elements added</a:t>
            </a:r>
            <a:r>
              <a:rPr lang="en-US" dirty="0" smtClean="0"/>
              <a:t> (</a:t>
            </a:r>
            <a:r>
              <a:rPr lang="en-US" dirty="0" err="1" smtClean="0"/>
              <a:t>Pantzar</a:t>
            </a:r>
            <a:r>
              <a:rPr lang="en-US" dirty="0" smtClean="0"/>
              <a:t> and Shove 2010). </a:t>
            </a:r>
            <a:r>
              <a:rPr lang="en-IE" dirty="0" smtClean="0"/>
              <a:t>Conceptualised in this way, any deliberate attempts to transform specific practices requires co-ordinated and complementary actions across these social and material elements by a range of actors and citizens. Yet, this presents challenges for contemporary governing approaches where isolated interventions prevail, particularly in the context of sustainable consumption where informational approaches dominate (Davies et al. 2010). It also raises highly contentious spectres of social engineering for sustainability (Shove and Walker 2008). </a:t>
            </a:r>
          </a:p>
          <a:p>
            <a:pPr>
              <a:defRPr/>
            </a:pPr>
            <a:endParaRPr lang="en-IE"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34F41483-363A-45EE-8288-179164CF98E4}" type="slidenum">
              <a:rPr lang="en-US" altLang="en-US" sz="1200" smtClean="0"/>
              <a:pPr eaLnBrk="1" hangingPunct="1"/>
              <a:t>9</a:t>
            </a:fld>
            <a:endParaRPr lang="en-U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3D4C14-C9FD-4500-911B-7711C1CB2CBD}"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32E2C-799F-4CD0-BE4E-89243BAB71F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3D4C14-C9FD-4500-911B-7711C1CB2CBD}"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32E2C-799F-4CD0-BE4E-89243BAB71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3D4C14-C9FD-4500-911B-7711C1CB2CBD}"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32E2C-799F-4CD0-BE4E-89243BAB71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13D4C14-C9FD-4500-911B-7711C1CB2CBD}" type="datetimeFigureOut">
              <a:rPr lang="en-US" smtClean="0"/>
              <a:pPr/>
              <a:t>9/16/2014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932E2C-799F-4CD0-BE4E-89243BAB71FE}" type="slidenum">
              <a:rPr lang="en-US" smtClean="0"/>
              <a:pPr/>
              <a:t>‹#›</a:t>
            </a:fld>
            <a:endParaRPr lang="en-US" dirty="0"/>
          </a:p>
        </p:txBody>
      </p:sp>
      <p:pic>
        <p:nvPicPr>
          <p:cNvPr id="8" name="Picture 7" descr="RIA-Black-transparent-PNG.png"/>
          <p:cNvPicPr>
            <a:picLocks noChangeAspect="1"/>
          </p:cNvPicPr>
          <p:nvPr userDrawn="1"/>
        </p:nvPicPr>
        <p:blipFill>
          <a:blip r:embed="rId2" cstate="print"/>
          <a:stretch>
            <a:fillRect/>
          </a:stretch>
        </p:blipFill>
        <p:spPr>
          <a:xfrm>
            <a:off x="7956000" y="5942773"/>
            <a:ext cx="1188000" cy="915227"/>
          </a:xfrm>
          <a:prstGeom prst="rect">
            <a:avLst/>
          </a:prstGeom>
        </p:spPr>
      </p:pic>
      <p:cxnSp>
        <p:nvCxnSpPr>
          <p:cNvPr id="10" name="Straight Connector 9"/>
          <p:cNvCxnSpPr/>
          <p:nvPr userDrawn="1"/>
        </p:nvCxnSpPr>
        <p:spPr>
          <a:xfrm>
            <a:off x="0" y="1412776"/>
            <a:ext cx="9144000" cy="0"/>
          </a:xfrm>
          <a:prstGeom prst="line">
            <a:avLst/>
          </a:prstGeom>
          <a:ln w="38100">
            <a:solidFill>
              <a:srgbClr val="58B4A2"/>
            </a:solidFill>
          </a:ln>
        </p:spPr>
        <p:style>
          <a:lnRef idx="1">
            <a:schemeClr val="accent1"/>
          </a:lnRef>
          <a:fillRef idx="0">
            <a:schemeClr val="accent1"/>
          </a:fillRef>
          <a:effectRef idx="0">
            <a:schemeClr val="accent1"/>
          </a:effectRef>
          <a:fontRef idx="minor">
            <a:schemeClr val="tx1"/>
          </a:fontRef>
        </p:style>
      </p:cxnSp>
      <p:pic>
        <p:nvPicPr>
          <p:cNvPr id="1026" name="Picture 2" descr="J:\Policy\Future Earth\Townhall mtg Sept 2014\Programme\Future Earth Logo.jpg"/>
          <p:cNvPicPr>
            <a:picLocks noChangeAspect="1" noChangeArrowheads="1"/>
          </p:cNvPicPr>
          <p:nvPr userDrawn="1"/>
        </p:nvPicPr>
        <p:blipFill>
          <a:blip r:embed="rId3" cstate="print"/>
          <a:srcRect/>
          <a:stretch>
            <a:fillRect/>
          </a:stretch>
        </p:blipFill>
        <p:spPr bwMode="auto">
          <a:xfrm>
            <a:off x="0" y="6237670"/>
            <a:ext cx="1368000" cy="620330"/>
          </a:xfrm>
          <a:prstGeom prst="rect">
            <a:avLst/>
          </a:prstGeom>
          <a:ln>
            <a:noFill/>
          </a:ln>
          <a:effectLst>
            <a:softEdge rad="112500"/>
          </a:effec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3D4C14-C9FD-4500-911B-7711C1CB2CBD}"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32E2C-799F-4CD0-BE4E-89243BAB71F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3D4C14-C9FD-4500-911B-7711C1CB2CBD}"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32E2C-799F-4CD0-BE4E-89243BAB71F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3D4C14-C9FD-4500-911B-7711C1CB2CBD}" type="datetimeFigureOut">
              <a:rPr lang="en-US" smtClean="0"/>
              <a:pPr/>
              <a:t>9/16/2014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932E2C-799F-4CD0-BE4E-89243BAB71F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3D4C14-C9FD-4500-911B-7711C1CB2CBD}" type="datetimeFigureOut">
              <a:rPr lang="en-US" smtClean="0"/>
              <a:pPr/>
              <a:t>9/16/2014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932E2C-799F-4CD0-BE4E-89243BAB71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D4C14-C9FD-4500-911B-7711C1CB2CBD}" type="datetimeFigureOut">
              <a:rPr lang="en-US" smtClean="0"/>
              <a:pPr/>
              <a:t>9/16/2014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932E2C-799F-4CD0-BE4E-89243BAB71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3D4C14-C9FD-4500-911B-7711C1CB2CBD}"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32E2C-799F-4CD0-BE4E-89243BAB71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3D4C14-C9FD-4500-911B-7711C1CB2CBD}"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32E2C-799F-4CD0-BE4E-89243BAB71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D4C14-C9FD-4500-911B-7711C1CB2CBD}" type="datetimeFigureOut">
              <a:rPr lang="en-US" smtClean="0"/>
              <a:pPr/>
              <a:t>9/16/2014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932E2C-799F-4CD0-BE4E-89243BAB71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D8B212"/>
        </a:buClr>
        <a:buSzPct val="80000"/>
        <a:buFont typeface="Wingdings" pitchFamily="2"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D8B212"/>
        </a:buClr>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s://www.youtube.com/watch?v=EdmxaUYp01I" TargetMode="External"/><Relationship Id="rId11" Type="http://schemas.openxmlformats.org/officeDocument/2006/relationships/image" Target="../media/image12.png"/><Relationship Id="rId5" Type="http://schemas.openxmlformats.org/officeDocument/2006/relationships/image" Target="../media/image7.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hyperlink" Target="https://www.youtube.com/watch?v=QJC2GtM56r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r>
              <a:rPr lang="en-IE" sz="3200" dirty="0" smtClean="0"/>
              <a:t>Transformations towards sustainability</a:t>
            </a:r>
            <a:endParaRPr lang="en-IE" sz="3200" dirty="0"/>
          </a:p>
        </p:txBody>
      </p:sp>
      <p:sp>
        <p:nvSpPr>
          <p:cNvPr id="3" name="Content Placeholder 2"/>
          <p:cNvSpPr>
            <a:spLocks noGrp="1"/>
          </p:cNvSpPr>
          <p:nvPr>
            <p:ph idx="1"/>
          </p:nvPr>
        </p:nvSpPr>
        <p:spPr>
          <a:xfrm>
            <a:off x="251520" y="4437112"/>
            <a:ext cx="8712968" cy="2769171"/>
          </a:xfrm>
        </p:spPr>
        <p:txBody>
          <a:bodyPr>
            <a:normAutofit/>
          </a:bodyPr>
          <a:lstStyle/>
          <a:p>
            <a:pPr marL="0" indent="0">
              <a:buNone/>
            </a:pPr>
            <a:r>
              <a:rPr lang="en-IE" sz="2200" dirty="0" smtClean="0"/>
              <a:t>“Understanding transformation processes and options, assessing how these relate to human values, emerging technologies and economic development pathways. Evaluating strategies for governing and managing the global environment across sectors and scales” (Future Earth)</a:t>
            </a:r>
            <a:endParaRPr lang="en-IE" sz="22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25" y="836712"/>
            <a:ext cx="9124950" cy="35232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31877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Transformations towards sustainability:</a:t>
            </a:r>
            <a:br>
              <a:rPr lang="en-IE" dirty="0" smtClean="0"/>
            </a:br>
            <a:r>
              <a:rPr lang="en-IE" dirty="0" smtClean="0"/>
              <a:t>Research Questions</a:t>
            </a:r>
            <a:endParaRPr lang="en-IE" dirty="0"/>
          </a:p>
        </p:txBody>
      </p:sp>
      <p:sp>
        <p:nvSpPr>
          <p:cNvPr id="3" name="Content Placeholder 2"/>
          <p:cNvSpPr>
            <a:spLocks noGrp="1"/>
          </p:cNvSpPr>
          <p:nvPr>
            <p:ph idx="1"/>
          </p:nvPr>
        </p:nvSpPr>
        <p:spPr/>
        <p:txBody>
          <a:bodyPr>
            <a:normAutofit lnSpcReduction="10000"/>
          </a:bodyPr>
          <a:lstStyle/>
          <a:p>
            <a:r>
              <a:rPr lang="en-IE" dirty="0" smtClean="0"/>
              <a:t>Governance</a:t>
            </a:r>
          </a:p>
          <a:p>
            <a:r>
              <a:rPr lang="en-IE" dirty="0" smtClean="0"/>
              <a:t>Technologies</a:t>
            </a:r>
          </a:p>
          <a:p>
            <a:r>
              <a:rPr lang="en-IE" dirty="0" smtClean="0"/>
              <a:t>Values, beliefs, worldviews</a:t>
            </a:r>
          </a:p>
          <a:p>
            <a:r>
              <a:rPr lang="en-IE" dirty="0" smtClean="0"/>
              <a:t>Learning from past transformations</a:t>
            </a:r>
          </a:p>
          <a:p>
            <a:r>
              <a:rPr lang="en-IE" dirty="0" smtClean="0"/>
              <a:t>Long-term pathways to sustainable futures</a:t>
            </a:r>
          </a:p>
          <a:p>
            <a:r>
              <a:rPr lang="en-IE" dirty="0" smtClean="0"/>
              <a:t>Earth and social adaptation to change</a:t>
            </a:r>
          </a:p>
          <a:p>
            <a:r>
              <a:rPr lang="en-IE" dirty="0" smtClean="0"/>
              <a:t>Economic frameworks for global sustainability</a:t>
            </a:r>
          </a:p>
          <a:p>
            <a:r>
              <a:rPr lang="en-IE" dirty="0" smtClean="0"/>
              <a:t>Managing and utilising big data</a:t>
            </a:r>
          </a:p>
          <a:p>
            <a:r>
              <a:rPr lang="en-IE" dirty="0" smtClean="0"/>
              <a:t>Science-policy interaction</a:t>
            </a:r>
            <a:endParaRPr lang="en-IE" dirty="0"/>
          </a:p>
        </p:txBody>
      </p:sp>
    </p:spTree>
    <p:extLst>
      <p:ext uri="{BB962C8B-B14F-4D97-AF65-F5344CB8AC3E}">
        <p14:creationId xmlns:p14="http://schemas.microsoft.com/office/powerpoint/2010/main" xmlns="" val="3796854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8229600" cy="1143000"/>
          </a:xfrm>
        </p:spPr>
        <p:txBody>
          <a:bodyPr>
            <a:normAutofit/>
          </a:bodyPr>
          <a:lstStyle/>
          <a:p>
            <a:r>
              <a:rPr lang="en-IE" sz="3200" dirty="0"/>
              <a:t>Transformations towards </a:t>
            </a:r>
            <a:r>
              <a:rPr lang="en-IE" sz="3200" dirty="0" smtClean="0"/>
              <a:t>sustainability:</a:t>
            </a:r>
            <a:br>
              <a:rPr lang="en-IE" sz="3200" dirty="0" smtClean="0"/>
            </a:br>
            <a:r>
              <a:rPr lang="en-IE" sz="3200" dirty="0" smtClean="0"/>
              <a:t>“</a:t>
            </a:r>
            <a:r>
              <a:rPr lang="en-IE" sz="3200" dirty="0"/>
              <a:t>Co</a:t>
            </a:r>
            <a:r>
              <a:rPr lang="en-IE" sz="3200" dirty="0" smtClean="0"/>
              <a:t>” concepts</a:t>
            </a:r>
            <a:endParaRPr lang="en-IE" sz="3200" dirty="0"/>
          </a:p>
        </p:txBody>
      </p:sp>
      <p:sp>
        <p:nvSpPr>
          <p:cNvPr id="3" name="Content Placeholder 2"/>
          <p:cNvSpPr>
            <a:spLocks noGrp="1"/>
          </p:cNvSpPr>
          <p:nvPr>
            <p:ph idx="1"/>
          </p:nvPr>
        </p:nvSpPr>
        <p:spPr>
          <a:xfrm>
            <a:off x="179512" y="1484784"/>
            <a:ext cx="8784976" cy="4968552"/>
          </a:xfrm>
        </p:spPr>
        <p:txBody>
          <a:bodyPr>
            <a:normAutofit fontScale="32500" lnSpcReduction="20000"/>
          </a:bodyPr>
          <a:lstStyle/>
          <a:p>
            <a:pPr marL="0" indent="0">
              <a:buNone/>
            </a:pPr>
            <a:r>
              <a:rPr lang="en-IE" sz="4900" dirty="0" smtClean="0"/>
              <a:t>“</a:t>
            </a:r>
            <a:r>
              <a:rPr lang="en-IE" sz="4900" dirty="0"/>
              <a:t>the research agenda and programmes should be co-designed and “where possible” co-produced by researchers in collaboration with “various stakeholders in governments, industry and business, international organisations, and civil society</a:t>
            </a:r>
            <a:r>
              <a:rPr lang="en-IE" sz="4900" dirty="0" smtClean="0"/>
              <a:t>” (Future Earth)</a:t>
            </a:r>
          </a:p>
          <a:p>
            <a:endParaRPr lang="en-IE" sz="4000" dirty="0"/>
          </a:p>
          <a:p>
            <a:pPr marL="0" indent="0">
              <a:buNone/>
            </a:pPr>
            <a:r>
              <a:rPr lang="en-IE" sz="4900" dirty="0"/>
              <a:t>Co-design, co-creation &amp; co-production as ‘</a:t>
            </a:r>
            <a:r>
              <a:rPr lang="en-IE" sz="4900" b="1" dirty="0"/>
              <a:t>magic concepts</a:t>
            </a:r>
            <a:r>
              <a:rPr lang="en-IE" sz="4900" dirty="0"/>
              <a:t>’ (Pollitt &amp; </a:t>
            </a:r>
            <a:r>
              <a:rPr lang="en-IE" sz="4900" dirty="0" err="1"/>
              <a:t>Hupe</a:t>
            </a:r>
            <a:r>
              <a:rPr lang="en-IE" sz="4900" dirty="0"/>
              <a:t>, 2011</a:t>
            </a:r>
            <a:r>
              <a:rPr lang="en-IE" sz="4900" dirty="0" smtClean="0"/>
              <a:t>)</a:t>
            </a:r>
            <a:endParaRPr lang="en-IE" sz="4000" dirty="0" smtClean="0"/>
          </a:p>
          <a:p>
            <a:r>
              <a:rPr lang="en-IE" sz="4000" dirty="0"/>
              <a:t>“…co-design  </a:t>
            </a:r>
            <a:r>
              <a:rPr lang="en-IE" sz="4000" dirty="0" smtClean="0"/>
              <a:t>is the </a:t>
            </a:r>
            <a:r>
              <a:rPr lang="en-IE" sz="4000" dirty="0"/>
              <a:t>process in which multiple stakeholders work together to design a scientific research process, whereas </a:t>
            </a:r>
            <a:r>
              <a:rPr lang="en-IE" sz="4000" b="1" dirty="0"/>
              <a:t>co-production</a:t>
            </a:r>
            <a:r>
              <a:rPr lang="en-IE" sz="4000" dirty="0"/>
              <a:t> can be seen as </a:t>
            </a:r>
            <a:r>
              <a:rPr lang="en-IE" sz="4000" b="1" dirty="0"/>
              <a:t>working together to actually carry out research</a:t>
            </a:r>
            <a:r>
              <a:rPr lang="en-IE" sz="4000" dirty="0"/>
              <a:t>, </a:t>
            </a:r>
            <a:r>
              <a:rPr lang="en-IE" sz="4000" b="1" dirty="0"/>
              <a:t>to generate and apply findings</a:t>
            </a:r>
            <a:r>
              <a:rPr lang="en-IE" sz="4000" dirty="0"/>
              <a:t>” (Melissa Leach, FE</a:t>
            </a:r>
            <a:r>
              <a:rPr lang="en-IE" sz="4000" dirty="0" smtClean="0"/>
              <a:t>)</a:t>
            </a:r>
          </a:p>
          <a:p>
            <a:pPr marL="0" indent="0">
              <a:buNone/>
            </a:pPr>
            <a:endParaRPr lang="en-IE" sz="4000" dirty="0"/>
          </a:p>
          <a:p>
            <a:pPr marL="0" indent="0">
              <a:buNone/>
            </a:pPr>
            <a:r>
              <a:rPr lang="en-IE" sz="4900" dirty="0" smtClean="0"/>
              <a:t>Different varieties and territories of co-production – Sheila </a:t>
            </a:r>
            <a:r>
              <a:rPr lang="en-IE" sz="4900" dirty="0" err="1" smtClean="0"/>
              <a:t>Jasanoff</a:t>
            </a:r>
            <a:r>
              <a:rPr lang="en-IE" sz="4900" dirty="0" smtClean="0"/>
              <a:t>:</a:t>
            </a:r>
          </a:p>
          <a:p>
            <a:r>
              <a:rPr lang="en-IE" sz="4000" b="1" dirty="0" smtClean="0"/>
              <a:t>Weak </a:t>
            </a:r>
            <a:r>
              <a:rPr lang="en-IE" sz="4000" b="1" dirty="0"/>
              <a:t>co-production</a:t>
            </a:r>
            <a:r>
              <a:rPr lang="en-IE" sz="4000" dirty="0"/>
              <a:t> </a:t>
            </a:r>
            <a:r>
              <a:rPr lang="en-IE" sz="4000" dirty="0" smtClean="0"/>
              <a:t>– “… people </a:t>
            </a:r>
            <a:r>
              <a:rPr lang="en-IE" sz="4000" dirty="0"/>
              <a:t>sitting round a table to produce robust knowledge that is more useful, more robust, because people will buy into it, because they’ve already bought into the making of </a:t>
            </a:r>
            <a:r>
              <a:rPr lang="en-IE" sz="4000" dirty="0" smtClean="0"/>
              <a:t>it”</a:t>
            </a:r>
            <a:endParaRPr lang="en-IE" sz="4000" dirty="0"/>
          </a:p>
          <a:p>
            <a:r>
              <a:rPr lang="en-IE" sz="4000" b="1" dirty="0" smtClean="0"/>
              <a:t>Strong </a:t>
            </a:r>
            <a:r>
              <a:rPr lang="en-IE" sz="4000" b="1" dirty="0"/>
              <a:t>co-production </a:t>
            </a:r>
            <a:r>
              <a:rPr lang="en-IE" sz="4000" dirty="0" smtClean="0"/>
              <a:t>– “… not </a:t>
            </a:r>
            <a:r>
              <a:rPr lang="en-IE" sz="4000" dirty="0"/>
              <a:t>just constructing a representation of the world as it is, but also concurrently a representation of the world as you want it to be in various ways</a:t>
            </a:r>
            <a:r>
              <a:rPr lang="en-IE" sz="4000" dirty="0" smtClean="0"/>
              <a:t>.” </a:t>
            </a:r>
            <a:endParaRPr lang="en-IE" sz="4000" dirty="0"/>
          </a:p>
          <a:p>
            <a:pPr marL="0" indent="0">
              <a:buNone/>
            </a:pPr>
            <a:r>
              <a:rPr lang="en-IE" dirty="0" smtClean="0"/>
              <a:t>  </a:t>
            </a:r>
            <a:endParaRPr lang="en-IE" dirty="0"/>
          </a:p>
          <a:p>
            <a:pPr marL="0" indent="0">
              <a:buNone/>
            </a:pPr>
            <a:r>
              <a:rPr lang="en-IE" sz="4500" dirty="0" smtClean="0"/>
              <a:t>Challenges</a:t>
            </a:r>
          </a:p>
          <a:p>
            <a:r>
              <a:rPr lang="en-IE" sz="3900" dirty="0" smtClean="0"/>
              <a:t>Radical innovation</a:t>
            </a:r>
          </a:p>
          <a:p>
            <a:r>
              <a:rPr lang="en-IE" sz="3900" dirty="0" smtClean="0"/>
              <a:t>Enabling multiple voices to be heard </a:t>
            </a:r>
          </a:p>
          <a:p>
            <a:r>
              <a:rPr lang="en-IE" sz="3900" dirty="0" smtClean="0"/>
              <a:t>Considering future generations and non-human nature</a:t>
            </a:r>
          </a:p>
          <a:p>
            <a:r>
              <a:rPr lang="en-IE" sz="3900" dirty="0" smtClean="0"/>
              <a:t>Creating ‘collective efficacy’</a:t>
            </a:r>
          </a:p>
          <a:p>
            <a:pPr marL="0" indent="0">
              <a:buNone/>
            </a:pPr>
            <a:endParaRPr lang="en-IE" sz="4300" dirty="0"/>
          </a:p>
          <a:p>
            <a:pPr marL="0" indent="0">
              <a:buNone/>
            </a:pPr>
            <a:r>
              <a:rPr lang="en-IE" sz="4900" dirty="0" smtClean="0"/>
              <a:t>“</a:t>
            </a:r>
            <a:r>
              <a:rPr lang="en-IE" sz="4900" dirty="0"/>
              <a:t>No definitive blueprint exists yet for this dimension of integration; it comprises new forms of learning and problem-solving action of different parts of society and academia that have not traditionally been in close contact</a:t>
            </a:r>
            <a:r>
              <a:rPr lang="en-IE" sz="4900" dirty="0" smtClean="0"/>
              <a:t>” (</a:t>
            </a:r>
            <a:r>
              <a:rPr lang="en-IE" sz="4900" dirty="0" err="1"/>
              <a:t>Mauser</a:t>
            </a:r>
            <a:r>
              <a:rPr lang="en-IE" sz="4900" dirty="0"/>
              <a:t> et al, 2013)</a:t>
            </a:r>
          </a:p>
          <a:p>
            <a:pPr lvl="1"/>
            <a:endParaRPr lang="en-IE" dirty="0" smtClean="0"/>
          </a:p>
        </p:txBody>
      </p:sp>
    </p:spTree>
    <p:extLst>
      <p:ext uri="{BB962C8B-B14F-4D97-AF65-F5344CB8AC3E}">
        <p14:creationId xmlns:p14="http://schemas.microsoft.com/office/powerpoint/2010/main" xmlns="" val="3745732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smtClean="0"/>
              <a:t>Transformations towards sustainability:</a:t>
            </a:r>
            <a:br>
              <a:rPr lang="en-IE" sz="3200" dirty="0" smtClean="0"/>
            </a:br>
            <a:r>
              <a:rPr lang="en-IE" sz="3200" dirty="0" smtClean="0"/>
              <a:t>Ireland</a:t>
            </a:r>
            <a:endParaRPr lang="en-IE" sz="32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168" y="4448618"/>
            <a:ext cx="2968065" cy="7684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84168" y="5217027"/>
            <a:ext cx="2968065" cy="6782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4168" y="3789040"/>
            <a:ext cx="2960091" cy="7345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0" name="Picture 6">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627784" y="6061903"/>
            <a:ext cx="3456384" cy="7644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07504" y="1504501"/>
            <a:ext cx="1465198" cy="20685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2" name="Picture 8"/>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744087" y="1527762"/>
            <a:ext cx="1637686" cy="2060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 name="Picture 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563888" y="1534640"/>
            <a:ext cx="2046930" cy="6805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3"/>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563888" y="2860903"/>
            <a:ext cx="2043051" cy="7270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796136" y="1520873"/>
            <a:ext cx="1637685" cy="20771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6"/>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567767" y="2215233"/>
            <a:ext cx="2043051" cy="6612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8"/>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576887" y="1530306"/>
            <a:ext cx="1465198" cy="20576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3" name="Picture 9"/>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107504" y="3803824"/>
            <a:ext cx="2520280" cy="20914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4" name="Picture 10"/>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2771800" y="3803574"/>
            <a:ext cx="3127881" cy="20916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42436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19113" y="-26988"/>
            <a:ext cx="8229600" cy="1143001"/>
          </a:xfrm>
        </p:spPr>
        <p:txBody>
          <a:bodyPr/>
          <a:lstStyle/>
          <a:p>
            <a:r>
              <a:rPr lang="en-US" altLang="en-US" smtClean="0">
                <a:solidFill>
                  <a:srgbClr val="2BA7A7"/>
                </a:solidFill>
              </a:rPr>
              <a:t>participatory backcasting</a:t>
            </a:r>
          </a:p>
        </p:txBody>
      </p:sp>
      <p:sp>
        <p:nvSpPr>
          <p:cNvPr id="11267" name="Content Placeholder 4"/>
          <p:cNvSpPr>
            <a:spLocks noGrp="1"/>
          </p:cNvSpPr>
          <p:nvPr>
            <p:ph idx="1"/>
          </p:nvPr>
        </p:nvSpPr>
        <p:spPr>
          <a:xfrm>
            <a:off x="214313" y="901700"/>
            <a:ext cx="8642350" cy="596900"/>
          </a:xfrm>
        </p:spPr>
        <p:txBody>
          <a:bodyPr/>
          <a:lstStyle/>
          <a:p>
            <a:pPr algn="ctr">
              <a:buFontTx/>
              <a:buNone/>
            </a:pPr>
            <a:r>
              <a:rPr lang="en-IE" altLang="en-US" sz="2400" smtClean="0">
                <a:solidFill>
                  <a:srgbClr val="2BA7A7"/>
                </a:solidFill>
              </a:rPr>
              <a:t>co-designing scenarios for smart and sustainable living in 2050</a:t>
            </a:r>
            <a:r>
              <a:rPr lang="en-US" altLang="en-US" sz="1200" b="1" smtClean="0">
                <a:solidFill>
                  <a:srgbClr val="2BA7A7"/>
                </a:solidFill>
              </a:rPr>
              <a:t> </a:t>
            </a:r>
          </a:p>
          <a:p>
            <a:pPr>
              <a:buFont typeface="Arial" charset="0"/>
              <a:buNone/>
            </a:pPr>
            <a:endParaRPr lang="en-IE" altLang="en-US" sz="1200" b="1" smtClean="0">
              <a:solidFill>
                <a:srgbClr val="00B0F0"/>
              </a:solidFill>
            </a:endParaRPr>
          </a:p>
          <a:p>
            <a:pPr algn="ctr">
              <a:buFontTx/>
              <a:buNone/>
            </a:pPr>
            <a:endParaRPr lang="en-IE" altLang="en-US" sz="2400" smtClean="0"/>
          </a:p>
        </p:txBody>
      </p:sp>
      <p:pic>
        <p:nvPicPr>
          <p:cNvPr id="11268" name="Picture 3"/>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5510213"/>
            <a:ext cx="6153150" cy="170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9"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153150" y="5510213"/>
            <a:ext cx="3027363" cy="170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0" name="Picture 2" descr="Consensus-POP backcasting process.jpg"/>
          <p:cNvPicPr>
            <a:picLocks noChangeAspect="1"/>
          </p:cNvPicPr>
          <p:nvPr/>
        </p:nvPicPr>
        <p:blipFill>
          <a:blip r:embed="rId5" cstate="email">
            <a:extLst>
              <a:ext uri="{28A0092B-C50C-407E-A947-70E740481C1C}">
                <a14:useLocalDpi xmlns:a14="http://schemas.microsoft.com/office/drawing/2010/main" xmlns="" val="0"/>
              </a:ext>
            </a:extLst>
          </a:blip>
          <a:srcRect t="3430" b="25417"/>
          <a:stretch>
            <a:fillRect/>
          </a:stretch>
        </p:blipFill>
        <p:spPr bwMode="auto">
          <a:xfrm>
            <a:off x="-319088" y="-99392"/>
            <a:ext cx="9499601" cy="3312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1" name="Picture 4" descr="C:\Users\daviesa\Documents\Research\CONSENSUS\Food WP\Images\DSC05362.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0" y="3709988"/>
            <a:ext cx="2017713" cy="18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2" name="Picture 3" descr="C:\Users\daviesa\Documents\Research\CONSENSUS\Food WP\Images\Consensus Workshop Galway 040_s2.jpg"/>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7038975" y="3714750"/>
            <a:ext cx="2141538" cy="179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3"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017713" y="3709988"/>
            <a:ext cx="5021262" cy="18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245367" y="3168538"/>
            <a:ext cx="6751592" cy="584775"/>
          </a:xfrm>
          <a:prstGeom prst="rect">
            <a:avLst/>
          </a:prstGeom>
          <a:noFill/>
        </p:spPr>
        <p:txBody>
          <a:bodyPr wrap="none" rtlCol="0">
            <a:spAutoFit/>
          </a:bodyPr>
          <a:lstStyle/>
          <a:p>
            <a:pPr algn="ctr"/>
            <a:r>
              <a:rPr lang="en-IE" sz="3200" dirty="0" smtClean="0">
                <a:latin typeface="+mj-lt"/>
                <a:ea typeface="Verdana" panose="020B0604030504040204" pitchFamily="34" charset="0"/>
                <a:cs typeface="Verdana" panose="020B0604030504040204" pitchFamily="34" charset="0"/>
                <a:hlinkClick r:id="rId9"/>
              </a:rPr>
              <a:t>CONSENSUS POP </a:t>
            </a:r>
            <a:r>
              <a:rPr lang="en-IE" sz="3200" dirty="0" err="1" smtClean="0">
                <a:latin typeface="+mj-lt"/>
                <a:ea typeface="Verdana" panose="020B0604030504040204" pitchFamily="34" charset="0"/>
                <a:cs typeface="Verdana" panose="020B0604030504040204" pitchFamily="34" charset="0"/>
                <a:hlinkClick r:id="rId9"/>
              </a:rPr>
              <a:t>Backcasting</a:t>
            </a:r>
            <a:r>
              <a:rPr lang="en-IE" sz="3200" dirty="0" smtClean="0">
                <a:latin typeface="+mj-lt"/>
                <a:ea typeface="Verdana" panose="020B0604030504040204" pitchFamily="34" charset="0"/>
                <a:cs typeface="Verdana" panose="020B0604030504040204" pitchFamily="34" charset="0"/>
                <a:hlinkClick r:id="rId9"/>
              </a:rPr>
              <a:t> Approach</a:t>
            </a:r>
            <a:endParaRPr lang="en-IE" sz="3200" dirty="0">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2333300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697" y="340364"/>
            <a:ext cx="9144000" cy="58249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00192" y="980728"/>
            <a:ext cx="7560840" cy="48245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32739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979712" y="188640"/>
            <a:ext cx="5244469" cy="1008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Content Placeholder 4"/>
          <p:cNvSpPr>
            <a:spLocks noGrp="1"/>
          </p:cNvSpPr>
          <p:nvPr>
            <p:ph idx="1"/>
          </p:nvPr>
        </p:nvSpPr>
        <p:spPr>
          <a:xfrm>
            <a:off x="107504" y="2348880"/>
            <a:ext cx="4494442" cy="3960440"/>
          </a:xfrm>
        </p:spPr>
        <p:txBody>
          <a:bodyPr>
            <a:normAutofit fontScale="55000" lnSpcReduction="20000"/>
          </a:bodyPr>
          <a:lstStyle/>
          <a:p>
            <a:r>
              <a:rPr lang="en-US" sz="3400" dirty="0" smtClean="0">
                <a:latin typeface="Arial"/>
                <a:cs typeface="Arial"/>
              </a:rPr>
              <a:t>“Collaborator” relations with stakeholders:</a:t>
            </a:r>
          </a:p>
          <a:p>
            <a:pPr lvl="1"/>
            <a:r>
              <a:rPr lang="en-US" sz="2900" dirty="0">
                <a:latin typeface="Arial"/>
                <a:cs typeface="Arial"/>
              </a:rPr>
              <a:t>C</a:t>
            </a:r>
            <a:r>
              <a:rPr lang="en-US" sz="2900" dirty="0" smtClean="0">
                <a:latin typeface="Arial"/>
                <a:cs typeface="Arial"/>
              </a:rPr>
              <a:t>ommercial enterprises: from MNE to start-up entrepreneurs from USA and Canada to Ireland</a:t>
            </a:r>
          </a:p>
          <a:p>
            <a:pPr lvl="1"/>
            <a:r>
              <a:rPr lang="en-US" sz="2900" dirty="0" smtClean="0">
                <a:latin typeface="Arial"/>
                <a:cs typeface="Arial"/>
              </a:rPr>
              <a:t>Utilities and government agencies</a:t>
            </a:r>
          </a:p>
          <a:p>
            <a:pPr lvl="1"/>
            <a:r>
              <a:rPr lang="en-US" sz="2900" dirty="0" smtClean="0">
                <a:latin typeface="Arial"/>
                <a:cs typeface="Arial"/>
              </a:rPr>
              <a:t>NGO initiatives and social enterprises</a:t>
            </a:r>
          </a:p>
          <a:p>
            <a:pPr lvl="1"/>
            <a:r>
              <a:rPr lang="en-US" sz="2900" dirty="0" smtClean="0">
                <a:latin typeface="Arial"/>
                <a:cs typeface="Arial"/>
              </a:rPr>
              <a:t>Householders</a:t>
            </a:r>
          </a:p>
          <a:p>
            <a:pPr lvl="1"/>
            <a:endParaRPr lang="en-US" sz="2900" dirty="0">
              <a:latin typeface="Arial"/>
              <a:cs typeface="Arial"/>
            </a:endParaRPr>
          </a:p>
          <a:p>
            <a:r>
              <a:rPr lang="en-US" sz="3600" dirty="0" smtClean="0">
                <a:latin typeface="Arial"/>
                <a:cs typeface="Arial"/>
              </a:rPr>
              <a:t>10 households: 5 for washing and 5 for eating </a:t>
            </a:r>
          </a:p>
          <a:p>
            <a:endParaRPr lang="en-US" sz="3600" dirty="0">
              <a:latin typeface="Arial"/>
              <a:cs typeface="Arial"/>
            </a:endParaRPr>
          </a:p>
          <a:p>
            <a:r>
              <a:rPr lang="en-US" sz="3300" dirty="0" smtClean="0">
                <a:latin typeface="Arial"/>
                <a:cs typeface="Arial"/>
              </a:rPr>
              <a:t>5 </a:t>
            </a:r>
            <a:r>
              <a:rPr lang="en-US" sz="3300" dirty="0">
                <a:latin typeface="Arial"/>
                <a:cs typeface="Arial"/>
              </a:rPr>
              <a:t>week intensive </a:t>
            </a:r>
            <a:r>
              <a:rPr lang="en-US" sz="3300" dirty="0" smtClean="0">
                <a:latin typeface="Arial"/>
                <a:cs typeface="Arial"/>
              </a:rPr>
              <a:t>ethnographic study with new </a:t>
            </a:r>
            <a:r>
              <a:rPr lang="en-US" sz="3300" dirty="0">
                <a:latin typeface="Arial"/>
                <a:cs typeface="Arial"/>
              </a:rPr>
              <a:t>devices, products, regulatory conditions &amp; educational tools for sustainable </a:t>
            </a:r>
            <a:r>
              <a:rPr lang="en-US" sz="3300" dirty="0" smtClean="0">
                <a:latin typeface="Arial"/>
                <a:cs typeface="Arial"/>
              </a:rPr>
              <a:t>eating and washing. </a:t>
            </a:r>
            <a:endParaRPr lang="en-US" sz="3300" dirty="0">
              <a:latin typeface="Arial"/>
              <a:cs typeface="Arial"/>
            </a:endParaRPr>
          </a:p>
          <a:p>
            <a:pPr marL="146250" indent="-171450">
              <a:lnSpc>
                <a:spcPct val="120000"/>
              </a:lnSpc>
              <a:buFont typeface="Arial"/>
              <a:buChar char="•"/>
            </a:pPr>
            <a:endParaRPr lang="en-US" dirty="0">
              <a:latin typeface="Arial"/>
              <a:cs typeface="Arial"/>
            </a:endParaRPr>
          </a:p>
          <a:p>
            <a:pPr marL="146250" indent="-171450">
              <a:lnSpc>
                <a:spcPct val="120000"/>
              </a:lnSpc>
              <a:buFont typeface="Arial"/>
              <a:buChar char="•"/>
            </a:pPr>
            <a:endParaRPr lang="en-US" dirty="0">
              <a:latin typeface="Arial"/>
              <a:cs typeface="Arial"/>
            </a:endParaRPr>
          </a:p>
          <a:p>
            <a:endParaRPr lang="en-IE"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88024" y="2348880"/>
            <a:ext cx="4207371" cy="3600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646303" y="1556792"/>
            <a:ext cx="7670113" cy="584775"/>
          </a:xfrm>
          <a:prstGeom prst="rect">
            <a:avLst/>
          </a:prstGeom>
          <a:noFill/>
        </p:spPr>
        <p:txBody>
          <a:bodyPr wrap="none" rtlCol="0">
            <a:spAutoFit/>
          </a:bodyPr>
          <a:lstStyle/>
          <a:p>
            <a:r>
              <a:rPr lang="en-IE" sz="3200" dirty="0" smtClean="0"/>
              <a:t>Prototyping &amp; evaluating promising practices</a:t>
            </a:r>
            <a:endParaRPr lang="en-IE" sz="3200" dirty="0"/>
          </a:p>
        </p:txBody>
      </p:sp>
    </p:spTree>
    <p:extLst>
      <p:ext uri="{BB962C8B-B14F-4D97-AF65-F5344CB8AC3E}">
        <p14:creationId xmlns:p14="http://schemas.microsoft.com/office/powerpoint/2010/main" xmlns="" val="40800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8313" y="-14288"/>
            <a:ext cx="8229600" cy="1143001"/>
          </a:xfrm>
        </p:spPr>
        <p:txBody>
          <a:bodyPr>
            <a:normAutofit/>
          </a:bodyPr>
          <a:lstStyle/>
          <a:p>
            <a:r>
              <a:rPr lang="en-IE" sz="3200" dirty="0"/>
              <a:t>Transformations towards </a:t>
            </a:r>
            <a:r>
              <a:rPr lang="en-IE" sz="3200" dirty="0" smtClean="0"/>
              <a:t>sustainability</a:t>
            </a:r>
            <a:endParaRPr lang="en-IE" altLang="en-US" sz="3200" dirty="0" smtClean="0"/>
          </a:p>
        </p:txBody>
      </p:sp>
      <p:sp>
        <p:nvSpPr>
          <p:cNvPr id="25603" name="Content Placeholder 2"/>
          <p:cNvSpPr>
            <a:spLocks noGrp="1"/>
          </p:cNvSpPr>
          <p:nvPr>
            <p:ph idx="1"/>
          </p:nvPr>
        </p:nvSpPr>
        <p:spPr>
          <a:xfrm>
            <a:off x="107950" y="1484784"/>
            <a:ext cx="8928100" cy="5373216"/>
          </a:xfrm>
        </p:spPr>
        <p:txBody>
          <a:bodyPr>
            <a:normAutofit fontScale="32500" lnSpcReduction="20000"/>
          </a:bodyPr>
          <a:lstStyle/>
          <a:p>
            <a:r>
              <a:rPr lang="en-IE" altLang="en-US" sz="5500" dirty="0" smtClean="0"/>
              <a:t>Transformation requires: </a:t>
            </a:r>
          </a:p>
          <a:p>
            <a:pPr lvl="1"/>
            <a:r>
              <a:rPr lang="en-IE" sz="4900" dirty="0"/>
              <a:t>T</a:t>
            </a:r>
            <a:r>
              <a:rPr lang="en-IE" sz="4900" dirty="0" smtClean="0"/>
              <a:t>echnological advances</a:t>
            </a:r>
            <a:endParaRPr lang="en-IE" sz="4900" dirty="0"/>
          </a:p>
          <a:p>
            <a:pPr lvl="1"/>
            <a:r>
              <a:rPr lang="en-IE" sz="4900" dirty="0"/>
              <a:t>N</a:t>
            </a:r>
            <a:r>
              <a:rPr lang="en-IE" sz="4900" dirty="0" smtClean="0"/>
              <a:t>ew </a:t>
            </a:r>
            <a:r>
              <a:rPr lang="en-IE" sz="4900" dirty="0"/>
              <a:t>concepts of </a:t>
            </a:r>
            <a:r>
              <a:rPr lang="en-IE" sz="4900" dirty="0" smtClean="0"/>
              <a:t>welfare</a:t>
            </a:r>
          </a:p>
          <a:p>
            <a:pPr lvl="1"/>
            <a:r>
              <a:rPr lang="en-IE" sz="4900" dirty="0"/>
              <a:t>D</a:t>
            </a:r>
            <a:r>
              <a:rPr lang="en-IE" sz="4900" dirty="0" smtClean="0"/>
              <a:t>iverse </a:t>
            </a:r>
            <a:r>
              <a:rPr lang="en-IE" sz="4900" dirty="0"/>
              <a:t>social </a:t>
            </a:r>
            <a:r>
              <a:rPr lang="en-IE" sz="4900" dirty="0" smtClean="0"/>
              <a:t>innovations</a:t>
            </a:r>
          </a:p>
          <a:p>
            <a:pPr lvl="1"/>
            <a:r>
              <a:rPr lang="en-IE" sz="4900" dirty="0"/>
              <a:t>U</a:t>
            </a:r>
            <a:r>
              <a:rPr lang="en-IE" sz="4900" dirty="0" smtClean="0"/>
              <a:t>nprecedented </a:t>
            </a:r>
            <a:r>
              <a:rPr lang="en-IE" sz="4900" dirty="0"/>
              <a:t>level of international cooperation</a:t>
            </a:r>
          </a:p>
          <a:p>
            <a:pPr>
              <a:buFont typeface="Arial" pitchFamily="34" charset="0"/>
              <a:buChar char="•"/>
              <a:defRPr/>
            </a:pPr>
            <a:endParaRPr lang="en-IE" altLang="en-US" sz="2500" dirty="0" smtClean="0"/>
          </a:p>
          <a:p>
            <a:pPr>
              <a:buFont typeface="Arial" pitchFamily="34" charset="0"/>
              <a:buChar char="•"/>
              <a:defRPr/>
            </a:pPr>
            <a:r>
              <a:rPr lang="en-IE" altLang="en-US" sz="5500" dirty="0" smtClean="0"/>
              <a:t>Opportunities: </a:t>
            </a:r>
          </a:p>
          <a:p>
            <a:pPr lvl="1">
              <a:defRPr/>
            </a:pPr>
            <a:r>
              <a:rPr lang="en-IE" altLang="en-US" sz="4900" dirty="0"/>
              <a:t>M</a:t>
            </a:r>
            <a:r>
              <a:rPr lang="en-IE" altLang="en-US" sz="4900" dirty="0" smtClean="0"/>
              <a:t>aturing of technologies, increased awareness, changing values towards sustainability, reduction in cost and increased investment</a:t>
            </a:r>
          </a:p>
          <a:p>
            <a:pPr>
              <a:buFont typeface="Arial" pitchFamily="34" charset="0"/>
              <a:buChar char="•"/>
              <a:defRPr/>
            </a:pPr>
            <a:endParaRPr lang="en-IE" altLang="en-US" sz="2500" dirty="0" smtClean="0"/>
          </a:p>
          <a:p>
            <a:pPr>
              <a:buFont typeface="Arial" pitchFamily="34" charset="0"/>
              <a:buChar char="•"/>
              <a:defRPr/>
            </a:pPr>
            <a:r>
              <a:rPr lang="en-IE" altLang="en-US" sz="5500" dirty="0" smtClean="0"/>
              <a:t>Challenges: </a:t>
            </a:r>
          </a:p>
          <a:p>
            <a:pPr lvl="1">
              <a:defRPr/>
            </a:pPr>
            <a:r>
              <a:rPr lang="en-IE" altLang="en-US" sz="5500" dirty="0"/>
              <a:t>P</a:t>
            </a:r>
            <a:r>
              <a:rPr lang="en-IE" altLang="en-US" sz="5500" dirty="0" smtClean="0"/>
              <a:t>olitical, institutional, economic path dependencies, vested interests, cost</a:t>
            </a:r>
            <a:endParaRPr lang="en-IE" sz="5500" dirty="0" smtClean="0"/>
          </a:p>
          <a:p>
            <a:pPr marL="0" indent="0">
              <a:buNone/>
            </a:pPr>
            <a:endParaRPr lang="en-IE" sz="3400" dirty="0"/>
          </a:p>
          <a:p>
            <a:pPr marL="0" indent="0">
              <a:buNone/>
            </a:pPr>
            <a:r>
              <a:rPr lang="en-IE" sz="5500" i="1" dirty="0" smtClean="0"/>
              <a:t>The transformation </a:t>
            </a:r>
            <a:r>
              <a:rPr lang="en-IE" sz="5500" i="1" dirty="0"/>
              <a:t>to a sustainable society is a process of ‘trial </a:t>
            </a:r>
            <a:r>
              <a:rPr lang="en-IE" sz="5500" i="1" dirty="0" smtClean="0"/>
              <a:t>and </a:t>
            </a:r>
            <a:r>
              <a:rPr lang="en-IE" sz="5500" i="1" dirty="0"/>
              <a:t>error’ – of searching and learning – for society </a:t>
            </a:r>
            <a:r>
              <a:rPr lang="en-IE" sz="5500" i="1" dirty="0" smtClean="0"/>
              <a:t>and requires </a:t>
            </a:r>
            <a:r>
              <a:rPr lang="en-IE" sz="5500" i="1" dirty="0"/>
              <a:t>far more democracy. Only a democracy can </a:t>
            </a:r>
            <a:r>
              <a:rPr lang="en-IE" sz="5500" i="1" dirty="0" smtClean="0"/>
              <a:t>facilitate </a:t>
            </a:r>
            <a:r>
              <a:rPr lang="en-IE" sz="5500" i="1" dirty="0"/>
              <a:t>the debates that are the essential prerequisite </a:t>
            </a:r>
            <a:r>
              <a:rPr lang="en-IE" sz="5500" i="1" dirty="0" smtClean="0"/>
              <a:t>for </a:t>
            </a:r>
            <a:r>
              <a:rPr lang="en-IE" sz="5500" i="1" dirty="0"/>
              <a:t>legitimate policy decisions</a:t>
            </a:r>
            <a:r>
              <a:rPr lang="en-IE" sz="5500" i="1" dirty="0" smtClean="0"/>
              <a:t>. (WBGU, 2011)</a:t>
            </a:r>
            <a:endParaRPr lang="en-IE" sz="5500" i="1" dirty="0"/>
          </a:p>
          <a:p>
            <a:pPr marL="0" indent="0">
              <a:buNone/>
              <a:defRPr/>
            </a:pPr>
            <a:endParaRPr lang="en-IE" altLang="en-US" sz="3400" dirty="0" smtClean="0"/>
          </a:p>
          <a:p>
            <a:pPr marL="0" indent="0" algn="ctr">
              <a:buNone/>
              <a:defRPr/>
            </a:pPr>
            <a:endParaRPr lang="en-IE" altLang="en-US" sz="3400" b="1" dirty="0"/>
          </a:p>
          <a:p>
            <a:pPr marL="0" indent="0" algn="ctr">
              <a:buNone/>
              <a:defRPr/>
            </a:pPr>
            <a:r>
              <a:rPr lang="en-IE" altLang="en-US" sz="6200" b="1" dirty="0" smtClean="0"/>
              <a:t>Many thanks for your attention</a:t>
            </a:r>
          </a:p>
          <a:p>
            <a:pPr marL="0" indent="0" algn="ctr">
              <a:buNone/>
              <a:defRPr/>
            </a:pPr>
            <a:endParaRPr lang="en-IE" altLang="en-US" sz="3400" b="1" dirty="0" smtClean="0"/>
          </a:p>
          <a:p>
            <a:pPr marL="0" indent="0" algn="ctr">
              <a:buNone/>
              <a:defRPr/>
            </a:pPr>
            <a:r>
              <a:rPr lang="en-IE" altLang="en-US" sz="5500" b="1" dirty="0" err="1" smtClean="0"/>
              <a:t>Prof.</a:t>
            </a:r>
            <a:r>
              <a:rPr lang="en-IE" altLang="en-US" sz="5500" b="1" dirty="0" smtClean="0"/>
              <a:t> Anna Davies</a:t>
            </a:r>
          </a:p>
          <a:p>
            <a:pPr marL="0" indent="0" algn="ctr">
              <a:buNone/>
              <a:defRPr/>
            </a:pPr>
            <a:r>
              <a:rPr lang="en-IE" altLang="en-US" sz="5500" b="1" dirty="0" smtClean="0"/>
              <a:t>Trinity College Dublin</a:t>
            </a:r>
          </a:p>
          <a:p>
            <a:pPr marL="0" indent="0" algn="ctr">
              <a:buNone/>
              <a:defRPr/>
            </a:pPr>
            <a:r>
              <a:rPr lang="en-IE" altLang="en-US" sz="5500" b="1" dirty="0" smtClean="0"/>
              <a:t>Email: daviesa@tcd.ie</a:t>
            </a:r>
            <a:endParaRPr lang="en-IE" altLang="en-US" sz="5500" b="1" dirty="0"/>
          </a:p>
          <a:p>
            <a:pPr marL="0" indent="0">
              <a:buFont typeface="Arial" charset="0"/>
              <a:buNone/>
              <a:defRPr/>
            </a:pPr>
            <a:endParaRPr lang="en-US" sz="1200" dirty="0" smtClean="0"/>
          </a:p>
        </p:txBody>
      </p:sp>
    </p:spTree>
    <p:extLst>
      <p:ext uri="{BB962C8B-B14F-4D97-AF65-F5344CB8AC3E}">
        <p14:creationId xmlns:p14="http://schemas.microsoft.com/office/powerpoint/2010/main" xmlns="" val="21914980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RI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RIA powerpoint template</Template>
  <TotalTime>355</TotalTime>
  <Words>2375</Words>
  <Application>Microsoft Office PowerPoint</Application>
  <PresentationFormat>On-screen Show (4:3)</PresentationFormat>
  <Paragraphs>207</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RIA powerpoint template</vt:lpstr>
      <vt:lpstr>Slide 1</vt:lpstr>
      <vt:lpstr>Transformations towards sustainability</vt:lpstr>
      <vt:lpstr>Transformations towards sustainability: Research Questions</vt:lpstr>
      <vt:lpstr>Transformations towards sustainability: “Co” concepts</vt:lpstr>
      <vt:lpstr>Transformations towards sustainability: Ireland</vt:lpstr>
      <vt:lpstr>participatory backcasting</vt:lpstr>
      <vt:lpstr>Slide 7</vt:lpstr>
      <vt:lpstr>Slide 8</vt:lpstr>
      <vt:lpstr>Transformations towards sustainability</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fidelma</dc:creator>
  <cp:lastModifiedBy>Paull</cp:lastModifiedBy>
  <cp:revision>49</cp:revision>
  <dcterms:created xsi:type="dcterms:W3CDTF">2013-11-19T14:39:55Z</dcterms:created>
  <dcterms:modified xsi:type="dcterms:W3CDTF">2014-09-16T13:36:35Z</dcterms:modified>
</cp:coreProperties>
</file>